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8"/>
  </p:handout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442" cy="496509"/>
          </a:xfrm>
          <a:prstGeom prst="rect">
            <a:avLst/>
          </a:prstGeom>
        </p:spPr>
        <p:txBody>
          <a:bodyPr vert="horz" lIns="88075" tIns="44038" rIns="88075" bIns="44038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29211" y="0"/>
            <a:ext cx="2930442" cy="496509"/>
          </a:xfrm>
          <a:prstGeom prst="rect">
            <a:avLst/>
          </a:prstGeom>
        </p:spPr>
        <p:txBody>
          <a:bodyPr vert="horz" lIns="88075" tIns="44038" rIns="88075" bIns="44038" rtlCol="0"/>
          <a:lstStyle>
            <a:lvl1pPr algn="r">
              <a:defRPr sz="1200"/>
            </a:lvl1pPr>
          </a:lstStyle>
          <a:p>
            <a:fld id="{3DF25E9A-C803-4249-AB87-B72E89BEEDB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42921"/>
            <a:ext cx="2930442" cy="498051"/>
          </a:xfrm>
          <a:prstGeom prst="rect">
            <a:avLst/>
          </a:prstGeom>
        </p:spPr>
        <p:txBody>
          <a:bodyPr vert="horz" lIns="88075" tIns="44038" rIns="88075" bIns="44038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29211" y="9442921"/>
            <a:ext cx="2930442" cy="498051"/>
          </a:xfrm>
          <a:prstGeom prst="rect">
            <a:avLst/>
          </a:prstGeom>
        </p:spPr>
        <p:txBody>
          <a:bodyPr vert="horz" lIns="88075" tIns="44038" rIns="88075" bIns="44038" rtlCol="0" anchor="b"/>
          <a:lstStyle>
            <a:lvl1pPr algn="r">
              <a:defRPr sz="1200"/>
            </a:lvl1pPr>
          </a:lstStyle>
          <a:p>
            <a:fld id="{24FC282E-9A50-4CB7-AFF1-56C8E255892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F0F174-2D7B-4C46-A15F-250ADA05A394}" type="datetimeFigureOut">
              <a:rPr lang="tr-TR" smtClean="0"/>
              <a:pPr/>
              <a:t>02.07.2021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1DFA2C-8916-44E0-908D-8F276CB27365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392909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İŞLETMELERDE </a:t>
            </a:r>
            <a:r>
              <a:rPr lang="tr-TR" b="1" dirty="0" smtClean="0"/>
              <a:t>BECERİ EĞİTİMİ VE</a:t>
            </a:r>
            <a:br>
              <a:rPr lang="tr-TR" b="1" dirty="0" smtClean="0"/>
            </a:br>
            <a:r>
              <a:rPr lang="tr-TR" dirty="0" smtClean="0"/>
              <a:t>BECERİ SINAVI</a:t>
            </a:r>
            <a:br>
              <a:rPr lang="tr-TR" dirty="0" smtClean="0"/>
            </a:br>
            <a:r>
              <a:rPr lang="tr-TR" b="1" dirty="0" smtClean="0"/>
              <a:t>DEĞERLENDİRME </a:t>
            </a:r>
            <a:r>
              <a:rPr lang="tr-TR" b="1" dirty="0"/>
              <a:t>KRİTERLERİ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71472" y="5357826"/>
            <a:ext cx="7854696" cy="986282"/>
          </a:xfrm>
        </p:spPr>
        <p:txBody>
          <a:bodyPr>
            <a:normAutofit/>
          </a:bodyPr>
          <a:lstStyle/>
          <a:p>
            <a:r>
              <a:rPr lang="tr-TR" dirty="0" smtClean="0"/>
              <a:t>EVLİYA ÇELEBİ MTAL</a:t>
            </a:r>
          </a:p>
          <a:p>
            <a:r>
              <a:rPr lang="tr-TR" dirty="0" smtClean="0"/>
              <a:t>2021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9615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A. STAJDA UYGULANAN KRİTERLER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357850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tr-TR" b="1" dirty="0" smtClean="0">
                <a:latin typeface="Arabic Typesetting" pitchFamily="66" charset="-78"/>
                <a:cs typeface="Arabic Typesetting" pitchFamily="66" charset="-78"/>
              </a:rPr>
              <a:t>1. DERECE PUANLAMA: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Bu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davranışları sergileyen öğrencilerin staj notlarından </a:t>
            </a:r>
            <a:r>
              <a:rPr lang="tr-TR" sz="28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30 puan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düşülerek disiplin kurulunda gerekli işlem yapılacaktır. </a:t>
            </a:r>
            <a:endParaRPr lang="tr-TR" sz="2800" dirty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Hırsızlık, kavga ve ahlaki davranış bozukluğu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Alkol ve yan ürünlerini tüketmek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Lojmana dışarıdan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yabancı kişilerin getirilmesi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Sürekli devamsızlık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yapılması</a:t>
            </a:r>
            <a:endParaRPr lang="tr-TR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Okul idaresi, danışman öğretmen, işveren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kurum/personeli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ve aileye yalan ve /veya yanıltıcı beyanda bulunmak </a:t>
            </a:r>
            <a:endParaRPr lang="tr-TR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İnternet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ortamında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okul ve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iş yeriyle ilgili kurumsal/kişisel verilerin gizliliğini ihlal eden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paylaşımlarda bulunmak</a:t>
            </a:r>
            <a:endParaRPr lang="tr-TR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Kendi veya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çevresindeki insanların can ve mal güvenliğini tehlikeye atacak davranışlarda bulunmak</a:t>
            </a:r>
            <a:endParaRPr lang="tr-TR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Herhangi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bir olumsuzluk yaşanmamasına rağmen kendi veya velisinin keyfi isteklerinden dolayı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iş yerinden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ayrılmak</a:t>
            </a:r>
            <a:endParaRPr lang="tr-TR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Staj döneminde diğer arkadaşlarını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kışkırtıcı,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olumsuzluğa yönlendirici davranışlar ve ifadelerde bulunması</a:t>
            </a:r>
            <a:endParaRPr lang="tr-TR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Evrakta sahtecilik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yapmak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İşveren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yetkilisi, okul idaresi ve öğretmenleri ve/veya diğer öğrencileri tehdit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etmek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tr-TR" b="1" dirty="0" smtClean="0">
                <a:latin typeface="Arabic Typesetting" pitchFamily="66" charset="-78"/>
                <a:cs typeface="Arabic Typesetting" pitchFamily="66" charset="-78"/>
              </a:rPr>
              <a:t>2. DERECE PUANLAMA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: Bu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davranışları sergileyen öğrencilerin staj notlarından </a:t>
            </a:r>
            <a:r>
              <a:rPr lang="tr-TR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20 puan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düşülerek disiplin kurulunda gerekli işlem yapılacaktır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tr-TR" dirty="0">
              <a:latin typeface="Arabic Typesetting" pitchFamily="66" charset="-78"/>
              <a:cs typeface="Arabic Typesetting" pitchFamily="66" charset="-78"/>
            </a:endParaRPr>
          </a:p>
          <a:p>
            <a:pPr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Lojmana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izinsiz gitmemek ve/veya geç gitmek 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Lojmana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izinsiz dışarıdan misafir getirmek (1. Derece akraba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ve arkadaş dahi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olsa)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İş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yeri iş ve işleyiş kurallarına uymamak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(mesaide tütün ürünlerini kullanmak,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şeflerine saygısızlık yapmak, işletmeye ait araç gereçlere kasıtlı olarak zarar vermek,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iş yerine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ait özel bilgileri paylaşmak, misafir ya da personelle gereğinden fazla samimiyet kurmak, rahatsızlık verici davranışlarda bulunmak, saygısız, küfürlü ve kaba söylemlerde bulunmak, hakaret etmek)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İş yerinde </a:t>
            </a:r>
            <a:r>
              <a:rPr lang="tr-TR" dirty="0">
                <a:latin typeface="Arabic Typesetting" pitchFamily="66" charset="-78"/>
                <a:cs typeface="Arabic Typesetting" pitchFamily="66" charset="-78"/>
              </a:rPr>
              <a:t>bilerek ve isteyerek düşük performans </a:t>
            </a: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göstermek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>
                <a:latin typeface="Arabic Typesetting" pitchFamily="66" charset="-78"/>
                <a:cs typeface="Arabic Typesetting" pitchFamily="66" charset="-78"/>
              </a:rPr>
              <a:t>Öğrenci hatası kaynaklı işletme değişikliğine sebep olmak</a:t>
            </a:r>
            <a:endParaRPr lang="tr-TR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r-TR" sz="2800" b="1" dirty="0" smtClean="0">
                <a:latin typeface="Arabic Typesetting" pitchFamily="66" charset="-78"/>
                <a:cs typeface="Arabic Typesetting" pitchFamily="66" charset="-78"/>
              </a:rPr>
              <a:t>3. DERECE PUANLAMA: </a:t>
            </a:r>
            <a:r>
              <a:rPr lang="tr-TR" sz="2800" dirty="0" smtClean="0">
                <a:latin typeface="Arabic Typesetting" pitchFamily="66" charset="-78"/>
                <a:cs typeface="Arabic Typesetting" pitchFamily="66" charset="-78"/>
              </a:rPr>
              <a:t>Bu </a:t>
            </a:r>
            <a:r>
              <a:rPr lang="tr-TR" sz="2800" dirty="0">
                <a:latin typeface="Arabic Typesetting" pitchFamily="66" charset="-78"/>
                <a:cs typeface="Arabic Typesetting" pitchFamily="66" charset="-78"/>
              </a:rPr>
              <a:t>davranışları sergileyen öğrencilerin staj notlarından </a:t>
            </a:r>
            <a:r>
              <a:rPr lang="tr-TR" sz="2800" b="1" dirty="0">
                <a:latin typeface="Arabic Typesetting" pitchFamily="66" charset="-78"/>
                <a:cs typeface="Arabic Typesetting" pitchFamily="66" charset="-78"/>
              </a:rPr>
              <a:t>10 puan </a:t>
            </a:r>
            <a:r>
              <a:rPr lang="tr-TR" sz="2800" dirty="0">
                <a:latin typeface="Arabic Typesetting" pitchFamily="66" charset="-78"/>
                <a:cs typeface="Arabic Typesetting" pitchFamily="66" charset="-78"/>
              </a:rPr>
              <a:t>düşülerek disiplin kurulunda gerekli işlem yapılacaktır. </a:t>
            </a:r>
            <a:endParaRPr lang="tr-TR" sz="3200" dirty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tr-TR" sz="2800" dirty="0" smtClean="0">
                <a:latin typeface="Arabic Typesetting" pitchFamily="66" charset="-78"/>
                <a:cs typeface="Arabic Typesetting" pitchFamily="66" charset="-78"/>
              </a:rPr>
              <a:t>İşletmedeki problemler </a:t>
            </a:r>
            <a:r>
              <a:rPr lang="tr-TR" sz="2800" dirty="0">
                <a:latin typeface="Arabic Typesetting" pitchFamily="66" charset="-78"/>
                <a:cs typeface="Arabic Typesetting" pitchFamily="66" charset="-78"/>
              </a:rPr>
              <a:t>hakkında danışman öğretmene zamanında bilgi vermemek</a:t>
            </a:r>
            <a:endParaRPr lang="tr-TR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sz="2800" dirty="0">
                <a:latin typeface="Arabic Typesetting" pitchFamily="66" charset="-78"/>
                <a:cs typeface="Arabic Typesetting" pitchFamily="66" charset="-78"/>
              </a:rPr>
              <a:t> Lojman odası ve ortak alanların temizliğinde hassasiyet </a:t>
            </a:r>
            <a:r>
              <a:rPr lang="tr-TR" sz="2800" dirty="0" smtClean="0">
                <a:latin typeface="Arabic Typesetting" pitchFamily="66" charset="-78"/>
                <a:cs typeface="Arabic Typesetting" pitchFamily="66" charset="-78"/>
              </a:rPr>
              <a:t>göstermemek</a:t>
            </a:r>
          </a:p>
          <a:p>
            <a:pPr lvl="1">
              <a:buFont typeface="Wingdings" pitchFamily="2" charset="2"/>
              <a:buChar char="§"/>
            </a:pPr>
            <a:r>
              <a:rPr lang="tr-TR" sz="2800" dirty="0">
                <a:latin typeface="Arabic Typesetting" pitchFamily="66" charset="-78"/>
                <a:cs typeface="Arabic Typesetting" pitchFamily="66" charset="-78"/>
              </a:rPr>
              <a:t> Alınan rapor ve izinleri zamanında koordinatör öğretmen, okul idaresi ve işletmeye bildirmemek</a:t>
            </a:r>
            <a:endParaRPr lang="tr-TR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Font typeface="Wingdings" pitchFamily="2" charset="2"/>
              <a:buChar char="§"/>
            </a:pPr>
            <a:r>
              <a:rPr lang="tr-TR" sz="2800" dirty="0">
                <a:latin typeface="Arabic Typesetting" pitchFamily="66" charset="-78"/>
                <a:cs typeface="Arabic Typesetting" pitchFamily="66" charset="-78"/>
              </a:rPr>
              <a:t>Çalışma sırasında kişisel temizlik ve hijyene özen göstermemek</a:t>
            </a:r>
            <a:endParaRPr lang="tr-TR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B. BECERİ SINAVINDA (STAJ SONRASI) UYGULANAN KRİTERLER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14554"/>
            <a:ext cx="8472518" cy="4429156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latin typeface="Arabic Typesetting" pitchFamily="66" charset="-78"/>
                <a:cs typeface="Arabic Typesetting" pitchFamily="66" charset="-78"/>
              </a:rPr>
              <a:t>Kılık </a:t>
            </a:r>
            <a:r>
              <a:rPr lang="tr-TR" sz="3200" b="1" dirty="0">
                <a:latin typeface="Arabic Typesetting" pitchFamily="66" charset="-78"/>
                <a:cs typeface="Arabic Typesetting" pitchFamily="66" charset="-78"/>
              </a:rPr>
              <a:t>Kıyafet </a:t>
            </a:r>
            <a:r>
              <a:rPr lang="tr-TR" sz="3200" b="1" u="sng" dirty="0" smtClean="0">
                <a:latin typeface="Arabic Typesetting" pitchFamily="66" charset="-78"/>
                <a:cs typeface="Arabic Typesetting" pitchFamily="66" charset="-78"/>
              </a:rPr>
              <a:t>10 </a:t>
            </a:r>
            <a:r>
              <a:rPr lang="tr-TR" sz="3200" b="1" u="sng" dirty="0">
                <a:latin typeface="Arabic Typesetting" pitchFamily="66" charset="-78"/>
                <a:cs typeface="Arabic Typesetting" pitchFamily="66" charset="-78"/>
              </a:rPr>
              <a:t>puan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 üzerinden 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değerlendirilecek.</a:t>
            </a:r>
          </a:p>
          <a:p>
            <a:r>
              <a:rPr lang="tr-TR" sz="3200" b="1" dirty="0" smtClean="0">
                <a:latin typeface="Arabic Typesetting" pitchFamily="66" charset="-78"/>
                <a:cs typeface="Arabic Typesetting" pitchFamily="66" charset="-78"/>
              </a:rPr>
              <a:t>Tutum-Davranış </a:t>
            </a:r>
            <a:r>
              <a:rPr lang="tr-TR" sz="3200" b="1" u="sng" dirty="0" smtClean="0">
                <a:latin typeface="Arabic Typesetting" pitchFamily="66" charset="-78"/>
                <a:cs typeface="Arabic Typesetting" pitchFamily="66" charset="-78"/>
              </a:rPr>
              <a:t>5 </a:t>
            </a:r>
            <a:r>
              <a:rPr lang="tr-TR" sz="3200" b="1" u="sng" dirty="0">
                <a:latin typeface="Arabic Typesetting" pitchFamily="66" charset="-78"/>
                <a:cs typeface="Arabic Typesetting" pitchFamily="66" charset="-78"/>
              </a:rPr>
              <a:t>Puan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 üzerinden 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değerlendirilecek.</a:t>
            </a:r>
          </a:p>
          <a:p>
            <a:r>
              <a:rPr lang="tr-TR" sz="3200" b="1" dirty="0" smtClean="0">
                <a:latin typeface="Arabic Typesetting" pitchFamily="66" charset="-78"/>
                <a:cs typeface="Arabic Typesetting" pitchFamily="66" charset="-78"/>
              </a:rPr>
              <a:t>Meslek </a:t>
            </a:r>
            <a:r>
              <a:rPr lang="tr-TR" sz="3200" b="1" dirty="0">
                <a:latin typeface="Arabic Typesetting" pitchFamily="66" charset="-78"/>
                <a:cs typeface="Arabic Typesetting" pitchFamily="66" charset="-78"/>
              </a:rPr>
              <a:t>Bilgisi </a:t>
            </a:r>
            <a:r>
              <a:rPr lang="tr-TR" sz="3200" b="1" u="sng" dirty="0" smtClean="0">
                <a:latin typeface="Arabic Typesetting" pitchFamily="66" charset="-78"/>
                <a:cs typeface="Arabic Typesetting" pitchFamily="66" charset="-78"/>
              </a:rPr>
              <a:t>30 </a:t>
            </a:r>
            <a:r>
              <a:rPr lang="tr-TR" sz="3200" b="1" u="sng" dirty="0">
                <a:latin typeface="Arabic Typesetting" pitchFamily="66" charset="-78"/>
                <a:cs typeface="Arabic Typesetting" pitchFamily="66" charset="-78"/>
              </a:rPr>
              <a:t>Puan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 üzerinden 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değerlendirilecek.</a:t>
            </a:r>
          </a:p>
          <a:p>
            <a:r>
              <a:rPr lang="tr-TR" sz="3200" b="1" dirty="0" smtClean="0">
                <a:latin typeface="Arabic Typesetting" pitchFamily="66" charset="-78"/>
                <a:cs typeface="Arabic Typesetting" pitchFamily="66" charset="-78"/>
              </a:rPr>
              <a:t>Öğrendiklerini </a:t>
            </a:r>
            <a:r>
              <a:rPr lang="tr-TR" sz="3200" b="1" dirty="0">
                <a:latin typeface="Arabic Typesetting" pitchFamily="66" charset="-78"/>
                <a:cs typeface="Arabic Typesetting" pitchFamily="66" charset="-78"/>
              </a:rPr>
              <a:t>Uygulama </a:t>
            </a:r>
            <a:r>
              <a:rPr lang="tr-TR" sz="3200" b="1" u="sng" dirty="0" smtClean="0">
                <a:latin typeface="Arabic Typesetting" pitchFamily="66" charset="-78"/>
                <a:cs typeface="Arabic Typesetting" pitchFamily="66" charset="-78"/>
              </a:rPr>
              <a:t>25 </a:t>
            </a:r>
            <a:r>
              <a:rPr lang="tr-TR" sz="3200" b="1" u="sng" dirty="0">
                <a:latin typeface="Arabic Typesetting" pitchFamily="66" charset="-78"/>
                <a:cs typeface="Arabic Typesetting" pitchFamily="66" charset="-78"/>
              </a:rPr>
              <a:t>Puan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 üzerinden 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değerlendirilecek.</a:t>
            </a:r>
          </a:p>
          <a:p>
            <a:r>
              <a:rPr lang="tr-TR" sz="3200" b="1" dirty="0" smtClean="0">
                <a:latin typeface="Arabic Typesetting" pitchFamily="66" charset="-78"/>
                <a:cs typeface="Arabic Typesetting" pitchFamily="66" charset="-78"/>
              </a:rPr>
              <a:t>İşyeri </a:t>
            </a:r>
            <a:r>
              <a:rPr lang="tr-TR" sz="3200" b="1" dirty="0">
                <a:latin typeface="Arabic Typesetting" pitchFamily="66" charset="-78"/>
                <a:cs typeface="Arabic Typesetting" pitchFamily="66" charset="-78"/>
              </a:rPr>
              <a:t>Süreklilik </a:t>
            </a:r>
            <a:r>
              <a:rPr lang="tr-TR" sz="3200" b="1" u="sng" dirty="0" smtClean="0">
                <a:latin typeface="Arabic Typesetting" pitchFamily="66" charset="-78"/>
                <a:cs typeface="Arabic Typesetting" pitchFamily="66" charset="-78"/>
              </a:rPr>
              <a:t>30 </a:t>
            </a:r>
            <a:r>
              <a:rPr lang="tr-TR" sz="3200" b="1" u="sng" dirty="0">
                <a:latin typeface="Arabic Typesetting" pitchFamily="66" charset="-78"/>
                <a:cs typeface="Arabic Typesetting" pitchFamily="66" charset="-78"/>
              </a:rPr>
              <a:t>Puan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 üzerinden 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değerlendirilecek.</a:t>
            </a:r>
            <a:endParaRPr lang="tr-TR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tr-TR" dirty="0" smtClean="0"/>
              <a:t>C. STAJ DOSYASI KRİTERLERİ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857364"/>
            <a:ext cx="8329642" cy="4268799"/>
          </a:xfrm>
        </p:spPr>
        <p:txBody>
          <a:bodyPr/>
          <a:lstStyle/>
          <a:p>
            <a:pPr lvl="0"/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Staj Yaptığı İşletmeyi 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, Bölümü 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Anlatma –Tanıtma 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Düzeyi–(25 Puan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 lvl="0"/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Dosyanın Tertip ve Düzeni (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10 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Puan) </a:t>
            </a:r>
          </a:p>
          <a:p>
            <a:pPr lvl="0"/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Stajda edinilen bilgi ve 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deneyimlerin 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gözlemler sonucu yazılıp yazılmadığı (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40 Puan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) </a:t>
            </a:r>
          </a:p>
          <a:p>
            <a:pPr lvl="0"/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Dosyada kullanılan resim ve belgelerin eklenmesi (</a:t>
            </a:r>
            <a:r>
              <a:rPr lang="tr-TR" sz="3200" dirty="0" smtClean="0">
                <a:latin typeface="Arabic Typesetting" pitchFamily="66" charset="-78"/>
                <a:cs typeface="Arabic Typesetting" pitchFamily="66" charset="-78"/>
              </a:rPr>
              <a:t>25Puan</a:t>
            </a:r>
            <a:r>
              <a:rPr lang="tr-TR" sz="3200" dirty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403</Words>
  <Application>Microsoft Office PowerPoint</Application>
  <PresentationFormat>Ekran Gösterisi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İŞLETMELERDE BECERİ EĞİTİMİ VE BECERİ SINAVI DEĞERLENDİRME KRİTERLERİ </vt:lpstr>
      <vt:lpstr>A. STAJDA UYGULANAN KRİTERLER </vt:lpstr>
      <vt:lpstr>Slayt 3</vt:lpstr>
      <vt:lpstr>Slayt 4</vt:lpstr>
      <vt:lpstr>B. BECERİ SINAVINDA (STAJ SONRASI) UYGULANAN KRİTERLER</vt:lpstr>
      <vt:lpstr>C. STAJ DOSYASI KRİTERLERİ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YILSONU BECERİ SINAVI UYGULAMA SINAVI DEĞERLENDİRME KRİTERLERİ</dc:title>
  <dc:creator>EXPER</dc:creator>
  <cp:lastModifiedBy>EXPER</cp:lastModifiedBy>
  <cp:revision>28</cp:revision>
  <dcterms:created xsi:type="dcterms:W3CDTF">2021-07-02T08:06:40Z</dcterms:created>
  <dcterms:modified xsi:type="dcterms:W3CDTF">2021-07-02T09:48:31Z</dcterms:modified>
</cp:coreProperties>
</file>