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8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42E95-91B1-47BC-89C4-21A95DE5760D}" type="datetimeFigureOut">
              <a:rPr lang="tr-TR" smtClean="0"/>
              <a:pPr/>
              <a:t>02.11.2022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46530-04F5-431B-AC61-7333CE9B04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34241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pPr/>
              <a:t>02.11.2022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02.11.2022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02.11.2022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447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85800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1242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2B8FF85-4CAB-4BFD-A3B4-B519A70DA892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3602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pPr/>
              <a:t>02.11.2022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pPr/>
              <a:t>02.11.2022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02.11.2022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02.11.2022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pPr/>
              <a:t>02.11.2022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02.11.2022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pPr/>
              <a:t>02.11.2022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pPr/>
              <a:t>02.11.2022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02.11.2022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5576" y="1412776"/>
            <a:ext cx="7467600" cy="265030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chemeClr val="tx1"/>
                </a:solidFill>
              </a:rPr>
              <a:t/>
            </a:r>
            <a:br>
              <a:rPr lang="tr-TR" sz="4000" b="1" dirty="0" smtClean="0">
                <a:solidFill>
                  <a:schemeClr val="tx1"/>
                </a:solidFill>
              </a:rPr>
            </a:br>
            <a:r>
              <a:rPr lang="tr-TR" sz="4000" b="1" dirty="0">
                <a:solidFill>
                  <a:schemeClr val="tx1"/>
                </a:solidFill>
              </a:rPr>
              <a:t/>
            </a:r>
            <a:br>
              <a:rPr lang="tr-TR" sz="4000" b="1" dirty="0">
                <a:solidFill>
                  <a:schemeClr val="tx1"/>
                </a:solidFill>
              </a:rPr>
            </a:br>
            <a:r>
              <a:rPr lang="tr-TR" sz="4000" b="1" dirty="0" smtClean="0">
                <a:solidFill>
                  <a:schemeClr val="tx1"/>
                </a:solidFill>
              </a:rPr>
              <a:t/>
            </a:r>
            <a:br>
              <a:rPr lang="tr-TR" sz="4000" b="1" dirty="0" smtClean="0">
                <a:solidFill>
                  <a:schemeClr val="tx1"/>
                </a:solidFill>
              </a:rPr>
            </a:br>
            <a:r>
              <a:rPr lang="tr-TR" sz="4000" b="1" dirty="0">
                <a:solidFill>
                  <a:schemeClr val="tx1"/>
                </a:solidFill>
              </a:rPr>
              <a:t/>
            </a:r>
            <a:br>
              <a:rPr lang="tr-TR" sz="4000" b="1" dirty="0">
                <a:solidFill>
                  <a:schemeClr val="tx1"/>
                </a:solidFill>
              </a:rPr>
            </a:br>
            <a:r>
              <a:rPr lang="tr-TR" sz="4000" b="1" dirty="0" smtClean="0">
                <a:solidFill>
                  <a:schemeClr val="tx1"/>
                </a:solidFill>
              </a:rPr>
              <a:t/>
            </a:r>
            <a:br>
              <a:rPr lang="tr-TR" sz="4000" b="1" dirty="0" smtClean="0">
                <a:solidFill>
                  <a:schemeClr val="tx1"/>
                </a:solidFill>
              </a:rPr>
            </a:br>
            <a:r>
              <a:rPr lang="tr-TR" sz="4000" b="1" dirty="0">
                <a:solidFill>
                  <a:schemeClr val="tx1"/>
                </a:solidFill>
              </a:rPr>
              <a:t/>
            </a:r>
            <a:br>
              <a:rPr lang="tr-TR" sz="4000" b="1" dirty="0">
                <a:solidFill>
                  <a:schemeClr val="tx1"/>
                </a:solidFill>
              </a:rPr>
            </a:br>
            <a:r>
              <a:rPr lang="tr-TR" sz="7300" b="1" dirty="0" smtClean="0">
                <a:solidFill>
                  <a:schemeClr val="tx1"/>
                </a:solidFill>
              </a:rPr>
              <a:t>DEVLET </a:t>
            </a:r>
            <a:r>
              <a:rPr lang="tr-TR" sz="7300" b="1" dirty="0">
                <a:solidFill>
                  <a:schemeClr val="tx1"/>
                </a:solidFill>
              </a:rPr>
              <a:t>MALINI KORUMA</a:t>
            </a:r>
            <a:r>
              <a:rPr lang="tr-TR" sz="3200" b="1" dirty="0"/>
              <a:t/>
            </a:r>
            <a:br>
              <a:rPr lang="tr-TR" sz="3200" b="1" dirty="0"/>
            </a:b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7442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ELEKTRİK KULLANIMINDA TASARRUF TEDBİRLERİ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Elektrikli aletlerin bakımı bilir kişi tarafından yapılmalı,</a:t>
            </a:r>
          </a:p>
          <a:p>
            <a:r>
              <a:rPr lang="tr-TR"/>
              <a:t>Kullanılmayan elektrikli malzemeler ve yanan ampuller söndürülmeli.</a:t>
            </a:r>
          </a:p>
          <a:p>
            <a:r>
              <a:rPr lang="tr-TR"/>
              <a:t>Ampuller uygun yükseklikte ve güçte olmalı</a:t>
            </a:r>
          </a:p>
        </p:txBody>
      </p:sp>
      <p:sp>
        <p:nvSpPr>
          <p:cNvPr id="431108" name="Litebulb"/>
          <p:cNvSpPr>
            <a:spLocks noEditPoints="1" noChangeArrowheads="1"/>
          </p:cNvSpPr>
          <p:nvPr/>
        </p:nvSpPr>
        <p:spPr bwMode="auto">
          <a:xfrm>
            <a:off x="7704138" y="333375"/>
            <a:ext cx="1439862" cy="166211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9570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ELEKTRİK KULLANIMINDA TASARRUF TEDBİRLERİ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Gündüz çalışma yerleri dışındaki (ambar, depo vb.) yerler gereksiz aydınlatılmamalı,</a:t>
            </a:r>
          </a:p>
          <a:p>
            <a:pPr>
              <a:lnSpc>
                <a:spcPct val="90000"/>
              </a:lnSpc>
            </a:pPr>
            <a:r>
              <a:rPr lang="tr-TR"/>
              <a:t>Çok ampullü ve avize tipi aydınlatma yapılmamalıdır,</a:t>
            </a:r>
          </a:p>
          <a:p>
            <a:pPr>
              <a:lnSpc>
                <a:spcPct val="90000"/>
              </a:lnSpc>
            </a:pPr>
            <a:r>
              <a:rPr lang="tr-TR"/>
              <a:t>Gece güvenlik amacıyla yapılan aydınlatmalarda florasan ampul kullanılmalı,</a:t>
            </a:r>
          </a:p>
        </p:txBody>
      </p:sp>
      <p:sp>
        <p:nvSpPr>
          <p:cNvPr id="432132" name="Litebulb"/>
          <p:cNvSpPr>
            <a:spLocks noEditPoints="1" noChangeArrowheads="1"/>
          </p:cNvSpPr>
          <p:nvPr/>
        </p:nvSpPr>
        <p:spPr bwMode="auto">
          <a:xfrm rot="-1087622">
            <a:off x="7704138" y="333375"/>
            <a:ext cx="1439862" cy="166211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3228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ELEKTRİK KULLANIMINDA TASARRUF TEDBİRLERİ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1988" y="1905000"/>
            <a:ext cx="5178425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800"/>
              <a:t>		</a:t>
            </a:r>
            <a:r>
              <a:rPr lang="tr-TR"/>
              <a:t>Isıtmada Uygulanacak Tedbirler:</a:t>
            </a:r>
          </a:p>
          <a:p>
            <a:pPr>
              <a:buFont typeface="Wingdings" pitchFamily="2" charset="2"/>
              <a:buNone/>
            </a:pPr>
            <a:endParaRPr lang="tr-TR"/>
          </a:p>
          <a:p>
            <a:r>
              <a:rPr lang="tr-TR">
                <a:solidFill>
                  <a:srgbClr val="FF99FF"/>
                </a:solidFill>
              </a:rPr>
              <a:t>Elektrik hiçbir şekilde ısıtma aracı olarak kullanılmamalı.</a:t>
            </a:r>
          </a:p>
          <a:p>
            <a:pPr>
              <a:buFont typeface="Wingdings" pitchFamily="2" charset="2"/>
              <a:buNone/>
            </a:pPr>
            <a:endParaRPr lang="tr-TR">
              <a:solidFill>
                <a:srgbClr val="FF99FF"/>
              </a:solidFill>
            </a:endParaRPr>
          </a:p>
          <a:p>
            <a:endParaRPr lang="tr-TR" sz="2800"/>
          </a:p>
        </p:txBody>
      </p:sp>
      <p:pic>
        <p:nvPicPr>
          <p:cNvPr id="433157" name="Picture 5" descr="MCj0352366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33095" y="3241140"/>
            <a:ext cx="1792586" cy="14425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3156" name="Litebulb"/>
          <p:cNvSpPr>
            <a:spLocks noEditPoints="1" noChangeArrowheads="1"/>
          </p:cNvSpPr>
          <p:nvPr/>
        </p:nvSpPr>
        <p:spPr bwMode="auto">
          <a:xfrm>
            <a:off x="7452320" y="1988840"/>
            <a:ext cx="971550" cy="12954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4808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ULAŞTIRMA HİZMETLERİ İLE İLGİLİ TASARRUF TEDBİRLERİ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6202363" cy="4332288"/>
          </a:xfrm>
        </p:spPr>
        <p:txBody>
          <a:bodyPr/>
          <a:lstStyle/>
          <a:p>
            <a:r>
              <a:rPr lang="tr-TR" sz="2800"/>
              <a:t>Hizmetin gereğine göre uygun araç seçilmeli,</a:t>
            </a:r>
          </a:p>
          <a:p>
            <a:r>
              <a:rPr lang="tr-TR" sz="2800"/>
              <a:t>Taşıt talepleri gerekli ise yapılmalı,</a:t>
            </a:r>
          </a:p>
          <a:p>
            <a:r>
              <a:rPr lang="tr-TR" sz="2800"/>
              <a:t>Taşıtlara “</a:t>
            </a:r>
            <a:r>
              <a:rPr lang="tr-TR" sz="2800">
                <a:solidFill>
                  <a:srgbClr val="FF3300"/>
                </a:solidFill>
              </a:rPr>
              <a:t>RESMİ HİZMETE MAHSUSTUR</a:t>
            </a:r>
            <a:r>
              <a:rPr lang="tr-TR" sz="2800"/>
              <a:t>” ibaresi yazılmalı,</a:t>
            </a:r>
          </a:p>
          <a:p>
            <a:r>
              <a:rPr lang="tr-TR" sz="2800"/>
              <a:t>Mevcut taşıtlardan yakıt sarfiyatı az olan kullanılmalı,</a:t>
            </a:r>
          </a:p>
        </p:txBody>
      </p:sp>
      <p:pic>
        <p:nvPicPr>
          <p:cNvPr id="434180" name="Picture 4" descr="j025192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23217" y="3059430"/>
            <a:ext cx="1812341" cy="180594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9383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ULAŞTIRMA HİZMETLERİ İLE İLGİLİ TASARRUF TEDBİRLERİ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1988" y="1905000"/>
            <a:ext cx="5654675" cy="4114800"/>
          </a:xfrm>
        </p:spPr>
        <p:txBody>
          <a:bodyPr>
            <a:normAutofit fontScale="92500" lnSpcReduction="10000"/>
          </a:bodyPr>
          <a:lstStyle/>
          <a:p>
            <a:r>
              <a:rPr lang="tr-TR" sz="2800"/>
              <a:t>Taşıtlara yapılan bakımlar karta işlenmeli,</a:t>
            </a:r>
          </a:p>
          <a:p>
            <a:r>
              <a:rPr lang="tr-TR" sz="2800"/>
              <a:t>Günlük bakımları yapılmalı (yağ, lastik hava basıncı, elektrik aksamı vb.)</a:t>
            </a:r>
          </a:p>
          <a:p>
            <a:r>
              <a:rPr lang="tr-TR" sz="2800"/>
              <a:t>Bakım ve tamir işlerinden ilgili kuruluş yöneticileri sorumlu olmalı,</a:t>
            </a:r>
          </a:p>
          <a:p>
            <a:r>
              <a:rPr lang="tr-TR" sz="2800"/>
              <a:t>Tamirler merkezi bir yerde yapılmalıdır.</a:t>
            </a:r>
          </a:p>
        </p:txBody>
      </p:sp>
      <p:pic>
        <p:nvPicPr>
          <p:cNvPr id="435204" name="Picture 4" descr="j021685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383338" y="2325688"/>
            <a:ext cx="2032000" cy="13843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076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BİNA ISITILMASINDA TEDBİRLER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1988" y="1905000"/>
            <a:ext cx="5383212" cy="4114800"/>
          </a:xfrm>
        </p:spPr>
        <p:txBody>
          <a:bodyPr/>
          <a:lstStyle/>
          <a:p>
            <a:r>
              <a:rPr lang="tr-TR" sz="2800"/>
              <a:t>Çift cam kullanılmalı,</a:t>
            </a:r>
          </a:p>
          <a:p>
            <a:r>
              <a:rPr lang="tr-TR" sz="2800"/>
              <a:t>Bina ısındıktan sonra kalorifer kısılmalı,</a:t>
            </a:r>
          </a:p>
          <a:p>
            <a:r>
              <a:rPr lang="tr-TR" sz="2800"/>
              <a:t>Kaloriferli tesislerde gerekli olmadıkça sistemin suyu boşaltılmamalı,</a:t>
            </a:r>
          </a:p>
          <a:p>
            <a:r>
              <a:rPr lang="tr-TR" sz="2800"/>
              <a:t>Kullanılacak yakıt uygun yerde depolanmalı,</a:t>
            </a:r>
          </a:p>
        </p:txBody>
      </p:sp>
      <p:pic>
        <p:nvPicPr>
          <p:cNvPr id="436228" name="Picture 4" descr="j01856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569075" y="1844675"/>
            <a:ext cx="2574925" cy="25796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7711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BİNA ISITILMASINDA TEDBİRLER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Bakımları teknik personele yaptırılmalı,</a:t>
            </a:r>
          </a:p>
          <a:p>
            <a:r>
              <a:rPr lang="tr-TR"/>
              <a:t>Kalorifer yakmakla görevli personel eğitimli ve sertifikalı olmalı,</a:t>
            </a:r>
          </a:p>
          <a:p>
            <a:r>
              <a:rPr lang="tr-TR"/>
              <a:t>Her yıl kalorifer tesisatı, soba boruları ve bacalar temizletilmeli,</a:t>
            </a:r>
          </a:p>
        </p:txBody>
      </p:sp>
    </p:spTree>
    <p:extLst>
      <p:ext uri="{BB962C8B-B14F-4D97-AF65-F5344CB8AC3E}">
        <p14:creationId xmlns:p14="http://schemas.microsoft.com/office/powerpoint/2010/main" xmlns="" val="114393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05273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tr-TR" sz="4000" dirty="0"/>
              <a:t>KATI YAKIT KULLANIMINDA TEDBİRLER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924944"/>
            <a:ext cx="7467600" cy="3549008"/>
          </a:xfrm>
        </p:spPr>
        <p:txBody>
          <a:bodyPr/>
          <a:lstStyle/>
          <a:p>
            <a:r>
              <a:rPr lang="tr-TR" dirty="0"/>
              <a:t>İhtiyaçtan fazla veya az, odun ve kömür alınmamalı,</a:t>
            </a:r>
          </a:p>
          <a:p>
            <a:r>
              <a:rPr lang="tr-TR" dirty="0"/>
              <a:t>Kapalı yerde depolanmalı,</a:t>
            </a:r>
          </a:p>
          <a:p>
            <a:r>
              <a:rPr lang="tr-TR" dirty="0"/>
              <a:t>İlk giren yakıt önce kullanılmalı,</a:t>
            </a:r>
          </a:p>
          <a:p>
            <a:r>
              <a:rPr lang="tr-TR" dirty="0"/>
              <a:t>Taşırken dökülmemeli,</a:t>
            </a:r>
          </a:p>
          <a:p>
            <a:r>
              <a:rPr lang="tr-TR" dirty="0"/>
              <a:t>Soba yakılmasında gaz ve benzin kullanılmamalı, talimata uygun yakılmalı.</a:t>
            </a:r>
          </a:p>
        </p:txBody>
      </p:sp>
    </p:spTree>
    <p:extLst>
      <p:ext uri="{BB962C8B-B14F-4D97-AF65-F5344CB8AC3E}">
        <p14:creationId xmlns:p14="http://schemas.microsoft.com/office/powerpoint/2010/main" xmlns="" val="412509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SU KULLANIMINDA TEDBİRLER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Musluk ve vanalar sürekli kontrol edilmeli,</a:t>
            </a:r>
          </a:p>
          <a:p>
            <a:r>
              <a:rPr lang="tr-TR"/>
              <a:t>Bozuk olanlar tamir edilmeli,</a:t>
            </a:r>
          </a:p>
          <a:p>
            <a:r>
              <a:rPr lang="tr-TR"/>
              <a:t>Gereken bakım ve kontrolü yapılmalı,</a:t>
            </a:r>
          </a:p>
          <a:p>
            <a:r>
              <a:rPr lang="tr-TR"/>
              <a:t>Bina araç-gereç ve bahçe sulamada israfa kaçılmamalı,</a:t>
            </a:r>
          </a:p>
          <a:p>
            <a:pPr>
              <a:buFont typeface="Wingdings" pitchFamily="2" charset="2"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6458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PTT VE HABERLEŞME HİZMETLERİNDE TEDBİRLER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73100" y="2190750"/>
            <a:ext cx="5508625" cy="3738563"/>
          </a:xfrm>
        </p:spPr>
        <p:txBody>
          <a:bodyPr/>
          <a:lstStyle/>
          <a:p>
            <a:r>
              <a:rPr lang="tr-TR" sz="2800"/>
              <a:t>Evrak kurye ve dağıtıcılarla gönderilmeli,</a:t>
            </a:r>
          </a:p>
          <a:p>
            <a:r>
              <a:rPr lang="tr-TR" sz="2800"/>
              <a:t>Yazılar kısa sürede cevaplanmalı,</a:t>
            </a:r>
          </a:p>
          <a:p>
            <a:r>
              <a:rPr lang="tr-TR" sz="2800"/>
              <a:t>Telefon amaç dışı kullanılmamalı,</a:t>
            </a:r>
          </a:p>
          <a:p>
            <a:r>
              <a:rPr lang="tr-TR" sz="2800"/>
              <a:t>Telefon görüşmeleri kısa olmalı,</a:t>
            </a:r>
          </a:p>
        </p:txBody>
      </p:sp>
      <p:pic>
        <p:nvPicPr>
          <p:cNvPr id="441348" name="Picture 4" descr="j033226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580188" y="2260600"/>
            <a:ext cx="1854200" cy="21066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4164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DEVLET MALI NEDİR?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DEVLET</a:t>
            </a:r>
          </a:p>
          <a:p>
            <a:endParaRPr lang="tr-TR" dirty="0"/>
          </a:p>
          <a:p>
            <a:r>
              <a:rPr lang="tr-TR" dirty="0" smtClean="0"/>
              <a:t>KAMU</a:t>
            </a:r>
          </a:p>
          <a:p>
            <a:endParaRPr lang="tr-TR" dirty="0"/>
          </a:p>
          <a:p>
            <a:r>
              <a:rPr lang="tr-TR" dirty="0" smtClean="0"/>
              <a:t>MAL</a:t>
            </a:r>
          </a:p>
          <a:p>
            <a:endParaRPr lang="tr-TR" dirty="0"/>
          </a:p>
          <a:p>
            <a:r>
              <a:rPr lang="tr-TR" dirty="0" smtClean="0"/>
              <a:t>KAMU MALI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2924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PTT VE HABERLEŞME HİZMETLERİNDE TEDBİRLER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1988" y="1905000"/>
            <a:ext cx="5994400" cy="4114800"/>
          </a:xfrm>
        </p:spPr>
        <p:txBody>
          <a:bodyPr/>
          <a:lstStyle/>
          <a:p>
            <a:r>
              <a:rPr lang="tr-TR" sz="2800" dirty="0"/>
              <a:t>Yazışma ile mümkün olan haberleşmede ayrıca telefon kullanılmamalı,</a:t>
            </a:r>
          </a:p>
          <a:p>
            <a:r>
              <a:rPr lang="tr-TR" sz="2800" dirty="0" smtClean="0"/>
              <a:t>İnternetten </a:t>
            </a:r>
            <a:r>
              <a:rPr lang="tr-TR" sz="2800" dirty="0"/>
              <a:t>azami ölçüde faydalanılmalı,</a:t>
            </a:r>
          </a:p>
          <a:p>
            <a:r>
              <a:rPr lang="tr-TR" sz="2800" dirty="0"/>
              <a:t>Telefon ücretleri merkeze düzenli olarak her ay gönderilmeli, takibi yapılmalı.</a:t>
            </a:r>
          </a:p>
        </p:txBody>
      </p:sp>
      <p:pic>
        <p:nvPicPr>
          <p:cNvPr id="442372" name="Picture 4" descr="j028700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04248" y="2780928"/>
            <a:ext cx="1358020" cy="233126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1564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PERSONEL İSTİHDAMINDA UYGULANACAK TEDBİRLER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47713" y="2260600"/>
            <a:ext cx="6181725" cy="3763963"/>
          </a:xfrm>
        </p:spPr>
        <p:txBody>
          <a:bodyPr/>
          <a:lstStyle/>
          <a:p>
            <a:r>
              <a:rPr lang="tr-TR" sz="2800"/>
              <a:t>Kuruluş şema ve kadroları yeniden gözden geçirilmeli,</a:t>
            </a:r>
          </a:p>
          <a:p>
            <a:r>
              <a:rPr lang="tr-TR" sz="2800"/>
              <a:t>Görevli personelin günlük çalışma süresi ayarlanmalı,</a:t>
            </a:r>
          </a:p>
          <a:p>
            <a:r>
              <a:rPr lang="tr-TR" sz="2800"/>
              <a:t>Kişiye iş yaratma ilkesi yerine, </a:t>
            </a:r>
            <a:r>
              <a:rPr lang="tr-TR" sz="2800">
                <a:solidFill>
                  <a:srgbClr val="FF3300"/>
                </a:solidFill>
              </a:rPr>
              <a:t>işe uygun kişi</a:t>
            </a:r>
            <a:r>
              <a:rPr lang="tr-TR" sz="2800"/>
              <a:t> ilkesi esas alınmalıdır,</a:t>
            </a:r>
          </a:p>
          <a:p>
            <a:r>
              <a:rPr lang="tr-TR" sz="2800"/>
              <a:t>Görev tanımlarına göre yetki ve sorumluluklar belirlenmeli,</a:t>
            </a:r>
          </a:p>
        </p:txBody>
      </p:sp>
      <p:pic>
        <p:nvPicPr>
          <p:cNvPr id="443396" name="Picture 4" descr="j029755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08304" y="2708920"/>
            <a:ext cx="1195121" cy="182331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7324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PERSONEL İSTİHDAMINDA UYGULANACAK TEDBİRLER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1988" y="1905000"/>
            <a:ext cx="5248275" cy="4114800"/>
          </a:xfrm>
        </p:spPr>
        <p:txBody>
          <a:bodyPr/>
          <a:lstStyle/>
          <a:p>
            <a:r>
              <a:rPr lang="tr-TR" sz="2800"/>
              <a:t>Az personel ile iş yapma sağlanmalı. </a:t>
            </a:r>
            <a:r>
              <a:rPr lang="tr-TR" sz="2800">
                <a:solidFill>
                  <a:srgbClr val="FF3300"/>
                </a:solidFill>
              </a:rPr>
              <a:t>Bunun için:</a:t>
            </a:r>
          </a:p>
          <a:p>
            <a:r>
              <a:rPr lang="tr-TR" sz="2800"/>
              <a:t>İşe uygun personel seçilmeli,</a:t>
            </a:r>
          </a:p>
          <a:p>
            <a:r>
              <a:rPr lang="tr-TR" sz="2800"/>
              <a:t>Hizmette uzmanlaşmış personel olmalı,</a:t>
            </a:r>
          </a:p>
          <a:p>
            <a:r>
              <a:rPr lang="tr-TR" sz="2800"/>
              <a:t>Birbiri ile ilişkili hizmetler aynı yerden yürütülmeli.</a:t>
            </a:r>
          </a:p>
        </p:txBody>
      </p:sp>
      <p:pic>
        <p:nvPicPr>
          <p:cNvPr id="444420" name="Picture 4" descr="j029202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554788" y="2276475"/>
            <a:ext cx="2589212" cy="24574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6884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YAZI VE TEKSİR İŞLERİNDE UYGULANACAK TEDBİRLER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Kağıt ve kırtasiye tüketimi en aza indirilmeli,</a:t>
            </a:r>
          </a:p>
          <a:p>
            <a:r>
              <a:rPr lang="tr-TR"/>
              <a:t>Yazılar 2 nüsha yazılmalı,</a:t>
            </a:r>
          </a:p>
          <a:p>
            <a:r>
              <a:rPr lang="tr-TR"/>
              <a:t>Yazılar önce taslak olarak hazırlanmalı,</a:t>
            </a:r>
          </a:p>
          <a:p>
            <a:r>
              <a:rPr lang="tr-TR"/>
              <a:t>Gerekirse fotokopiler kağıdın çift yüzüne basılmalı,</a:t>
            </a:r>
          </a:p>
          <a:p>
            <a:r>
              <a:rPr lang="tr-TR"/>
              <a:t>Yazışmalarda pahalı kağıt kullanılmamalı,</a:t>
            </a:r>
          </a:p>
        </p:txBody>
      </p:sp>
    </p:spTree>
    <p:extLst>
      <p:ext uri="{BB962C8B-B14F-4D97-AF65-F5344CB8AC3E}">
        <p14:creationId xmlns:p14="http://schemas.microsoft.com/office/powerpoint/2010/main" xmlns="" val="114151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YAZI VE FOTOKOPİ İŞLERİNDE UYGULANACAK TEDBİRLER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1988" y="1905000"/>
            <a:ext cx="5041900" cy="4114800"/>
          </a:xfrm>
        </p:spPr>
        <p:txBody>
          <a:bodyPr/>
          <a:lstStyle/>
          <a:p>
            <a:r>
              <a:rPr lang="tr-TR" sz="2800"/>
              <a:t>Gereksiz süs ve gösterişten kaçınılmalı,</a:t>
            </a:r>
          </a:p>
          <a:p>
            <a:r>
              <a:rPr lang="tr-TR" sz="2800"/>
              <a:t>Gerekli  olmayan yazılar çıktı olarak alınmamalı,</a:t>
            </a:r>
          </a:p>
          <a:p>
            <a:r>
              <a:rPr lang="tr-TR" sz="2800"/>
              <a:t>Bilgisayar, yazıcı, teksir, fotokopi makinası gibi araçların bakımı zamanında yaptırılmalı</a:t>
            </a:r>
          </a:p>
        </p:txBody>
      </p:sp>
      <p:pic>
        <p:nvPicPr>
          <p:cNvPr id="446468" name="Picture 4" descr="j019538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31447" y="3045714"/>
            <a:ext cx="1795882" cy="183337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6710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1384300"/>
          </a:xfrm>
        </p:spPr>
        <p:txBody>
          <a:bodyPr/>
          <a:lstStyle/>
          <a:p>
            <a:r>
              <a:rPr lang="tr-TR" sz="4000"/>
              <a:t>DÖŞEME VE DEMİRBAŞ MALZEME İLE İLGİLİ TEDBİRLER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1988" y="1905000"/>
            <a:ext cx="5654675" cy="4114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tr-TR" sz="2800" dirty="0"/>
              <a:t>Tamir edilmeli,</a:t>
            </a:r>
          </a:p>
          <a:p>
            <a:pPr>
              <a:lnSpc>
                <a:spcPct val="90000"/>
              </a:lnSpc>
            </a:pPr>
            <a:r>
              <a:rPr lang="tr-TR" sz="2800" dirty="0"/>
              <a:t>Kullanma kılavuzuna uygun kullanılmalı,</a:t>
            </a:r>
          </a:p>
          <a:p>
            <a:pPr>
              <a:lnSpc>
                <a:spcPct val="90000"/>
              </a:lnSpc>
            </a:pPr>
            <a:r>
              <a:rPr lang="tr-TR" sz="2800" dirty="0"/>
              <a:t>Gösterişten uzak, sade olmalı,</a:t>
            </a:r>
          </a:p>
          <a:p>
            <a:pPr>
              <a:lnSpc>
                <a:spcPct val="90000"/>
              </a:lnSpc>
            </a:pPr>
            <a:r>
              <a:rPr lang="tr-TR" sz="2800" dirty="0"/>
              <a:t> Bürolarda yerleşme esaslarına göre dağıtım ve düzen sağlanmalı,</a:t>
            </a:r>
          </a:p>
          <a:p>
            <a:pPr>
              <a:lnSpc>
                <a:spcPct val="90000"/>
              </a:lnSpc>
            </a:pPr>
            <a:r>
              <a:rPr lang="tr-TR" sz="2800" dirty="0"/>
              <a:t>Malzeme alımı en kaliteli ve en ucuzu olacak şekilde </a:t>
            </a:r>
            <a:r>
              <a:rPr lang="tr-TR" sz="2800" dirty="0" smtClean="0"/>
              <a:t>alınmalı </a:t>
            </a:r>
            <a:r>
              <a:rPr lang="tr-TR" sz="2800" dirty="0"/>
              <a:t>yada </a:t>
            </a:r>
            <a:r>
              <a:rPr lang="tr-TR" sz="2800" dirty="0" err="1"/>
              <a:t>DMO’nden</a:t>
            </a:r>
            <a:r>
              <a:rPr lang="tr-TR" sz="2800" dirty="0"/>
              <a:t> temin edilmeli,</a:t>
            </a:r>
          </a:p>
        </p:txBody>
      </p:sp>
      <p:pic>
        <p:nvPicPr>
          <p:cNvPr id="447492" name="Picture 4" descr="j028575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948488" y="2276475"/>
            <a:ext cx="2195512" cy="19954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0357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1384300"/>
          </a:xfrm>
        </p:spPr>
        <p:txBody>
          <a:bodyPr/>
          <a:lstStyle/>
          <a:p>
            <a:r>
              <a:rPr lang="tr-TR" sz="4000"/>
              <a:t>TEMİZLİK VE BAKIM MALZEMESİ İLE İLGİLİ TEDBİRLER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Ekonomik ve kaliteli ürün seçilmeli,</a:t>
            </a:r>
          </a:p>
          <a:p>
            <a:r>
              <a:rPr lang="tr-TR"/>
              <a:t>Personel eğitilmeli,</a:t>
            </a:r>
          </a:p>
          <a:p>
            <a:r>
              <a:rPr lang="tr-TR"/>
              <a:t>Demirbaş eşyanın günlük/aylık bakımları yapılmalı,</a:t>
            </a:r>
          </a:p>
          <a:p>
            <a:r>
              <a:rPr lang="tr-TR"/>
              <a:t>Malzemeler kullanma kılavuzuna uygun çalıştırılmalı.</a:t>
            </a:r>
          </a:p>
        </p:txBody>
      </p:sp>
    </p:spTree>
    <p:extLst>
      <p:ext uri="{BB962C8B-B14F-4D97-AF65-F5344CB8AC3E}">
        <p14:creationId xmlns:p14="http://schemas.microsoft.com/office/powerpoint/2010/main" xmlns="" val="195819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dirty="0"/>
              <a:t>DEVLET MALINI KORUMA İLKELERİ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dirty="0"/>
              <a:t>Kamu kurum ve kuruluşlarında;</a:t>
            </a:r>
          </a:p>
          <a:p>
            <a:r>
              <a:rPr lang="tr-TR" dirty="0"/>
              <a:t> Çalışanların yetki ve sorumlulukları belirlenmeli</a:t>
            </a:r>
            <a:r>
              <a:rPr lang="tr-TR" dirty="0" smtClean="0"/>
              <a:t>, (Yıldırım Beyazıt </a:t>
            </a:r>
            <a:r>
              <a:rPr lang="tr-TR" dirty="0" err="1" smtClean="0"/>
              <a:t>Üni</a:t>
            </a:r>
            <a:r>
              <a:rPr lang="tr-TR" smtClean="0"/>
              <a:t>. </a:t>
            </a:r>
            <a:r>
              <a:rPr lang="tr-TR" dirty="0" smtClean="0"/>
              <a:t>örneği)</a:t>
            </a:r>
            <a:endParaRPr lang="tr-TR" dirty="0"/>
          </a:p>
          <a:p>
            <a:r>
              <a:rPr lang="tr-TR" dirty="0"/>
              <a:t>Hayata geçirilecek projeler planlı olmalı, iş takvimi belirlenmeli,</a:t>
            </a:r>
          </a:p>
          <a:p>
            <a:r>
              <a:rPr lang="tr-TR" dirty="0"/>
              <a:t>Yapacakları hizmetleri daha ekonomik, daha mükemmel nasıl yapmalı? Bunu araştırmalı.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02799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DEVLET MALINI KORUMA İLKELERİ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Tasarruf tedbirleri konusunda personele Hizmetiçi Eğitim yapılmalı</a:t>
            </a:r>
          </a:p>
          <a:p>
            <a:r>
              <a:rPr lang="tr-TR"/>
              <a:t>Yöneticiler hizmetleri aksatmadan tasarruf sağlamayı ön planda tutmalı,</a:t>
            </a:r>
          </a:p>
          <a:p>
            <a:r>
              <a:rPr lang="tr-TR"/>
              <a:t>Çeşitli malzeme araç-gereç ve hizmetlerin daha sağlam, kullanışlı ve daha ucuz temin edilmesi hususunda azami gayret göstermeli.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23703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YÖNETİCİLERİN  YETKİ VE SORUMLULUKLARI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Tasarruf ilkelerine uymayanlar veya aksine davrananlara </a:t>
            </a:r>
            <a:r>
              <a:rPr lang="tr-TR" u="sng" dirty="0">
                <a:solidFill>
                  <a:srgbClr val="FF99FF"/>
                </a:solidFill>
              </a:rPr>
              <a:t>ilgili mevzuata göre</a:t>
            </a:r>
            <a:r>
              <a:rPr lang="tr-TR" dirty="0"/>
              <a:t> uygulama yapılmalı,</a:t>
            </a:r>
          </a:p>
          <a:p>
            <a:r>
              <a:rPr lang="tr-TR" dirty="0"/>
              <a:t>Tasarruf tedbiri ve maliyetin düşürülmesi konusunda buluş yapanları ödüllendirmek,</a:t>
            </a:r>
          </a:p>
          <a:p>
            <a:r>
              <a:rPr lang="tr-TR" dirty="0"/>
              <a:t>Tasarruf tedbiri koordinasyonu sağlamak,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81595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YÖNETİCİLERİN  YETKİ VE SORUMLULUKLARI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800"/>
              <a:t>Mevcut ekonomik, fiziki ve insan gücü kaynaklarını en iyi şekilde kullanmak,</a:t>
            </a:r>
          </a:p>
          <a:p>
            <a:r>
              <a:rPr lang="tr-TR" sz="2800"/>
              <a:t>Yakıt, su ve elektrik kullanımında israfı önleyici her türlü tedbiri almak, bakımını yapmak,</a:t>
            </a:r>
          </a:p>
          <a:p>
            <a:r>
              <a:rPr lang="tr-TR" sz="2800"/>
              <a:t>Tüketim Malzemelerinin (yakıt,ilaç, yedek parça) depolanması, dağıtım ve nakilleri esnasında bozulmalarını önleyecek tedbirleri almak,</a:t>
            </a:r>
          </a:p>
          <a:p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xmlns="" val="4184829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YÖNETİCİLERİN  YETKİ VE SORUMLULUKLARI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Alınan tasarruf tedbirleri ve uygulama sonuçlarına ait raporları değerlendirmek,</a:t>
            </a:r>
          </a:p>
          <a:p>
            <a:r>
              <a:rPr lang="tr-TR" dirty="0"/>
              <a:t>Yıllık olarak hazırlanacak çalışma programlarında tasarruf tedbirlerine yer vermek ve ayrı tasarruf tedbirleri programları hazırlatmak ve uygulatmak,</a:t>
            </a:r>
          </a:p>
          <a:p>
            <a:r>
              <a:rPr lang="tr-TR" dirty="0" smtClean="0"/>
              <a:t>Personele HİE (hizmet içi eğitim)  yapmak.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81632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ÇALIŞAN PERSONELİN SORUMLULUKLARI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Kendilerine verilen görevleri tasarruf ilkelerine uygun şekilde zamanında ve eksiksiz yapmak,</a:t>
            </a:r>
          </a:p>
          <a:p>
            <a:r>
              <a:rPr lang="tr-TR"/>
              <a:t>Her çeşit araç-gereci iyi muhafaza etmek, bakımını yapmak,</a:t>
            </a:r>
          </a:p>
          <a:p>
            <a:r>
              <a:rPr lang="tr-TR"/>
              <a:t>Sarf malzemelerinin kullanımında tasarruflu hareket etmek,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63967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ELEKTRİK KULLANIMINDA TASARRUF TEDBİRLERİ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Gereksiz yere kuruluş tanıtma levhaları elektrikle aydınlatmalı olarak yapılmamalı.</a:t>
            </a:r>
          </a:p>
          <a:p>
            <a:pPr>
              <a:lnSpc>
                <a:spcPct val="90000"/>
              </a:lnSpc>
            </a:pPr>
            <a:r>
              <a:rPr lang="tr-TR"/>
              <a:t>Tesisatta topraklama hattı bulundurulmalı,</a:t>
            </a:r>
          </a:p>
          <a:p>
            <a:pPr>
              <a:lnSpc>
                <a:spcPct val="90000"/>
              </a:lnSpc>
            </a:pPr>
            <a:r>
              <a:rPr lang="tr-TR"/>
              <a:t>Elektrikli malzemelere ıslak şeyle dokunulmamalı, üzerine ıslak malzeme konulmamalı.</a:t>
            </a:r>
          </a:p>
        </p:txBody>
      </p:sp>
      <p:sp>
        <p:nvSpPr>
          <p:cNvPr id="430084" name="Litebulb"/>
          <p:cNvSpPr>
            <a:spLocks noEditPoints="1" noChangeArrowheads="1"/>
          </p:cNvSpPr>
          <p:nvPr/>
        </p:nvSpPr>
        <p:spPr bwMode="auto">
          <a:xfrm rot="-815021">
            <a:off x="7704138" y="333375"/>
            <a:ext cx="1439862" cy="166211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4036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343</TotalTime>
  <Words>817</Words>
  <Application>Microsoft Office PowerPoint</Application>
  <PresentationFormat>Ekran Gösterisi (4:3)</PresentationFormat>
  <Paragraphs>120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Cumba</vt:lpstr>
      <vt:lpstr>      DEVLET MALINI KORUMA </vt:lpstr>
      <vt:lpstr>DEVLET MALI NEDİR?</vt:lpstr>
      <vt:lpstr>DEVLET MALINI KORUMA İLKELERİ</vt:lpstr>
      <vt:lpstr>DEVLET MALINI KORUMA İLKELERİ</vt:lpstr>
      <vt:lpstr>YÖNETİCİLERİN  YETKİ VE SORUMLULUKLARI</vt:lpstr>
      <vt:lpstr>YÖNETİCİLERİN  YETKİ VE SORUMLULUKLARI</vt:lpstr>
      <vt:lpstr>YÖNETİCİLERİN  YETKİ VE SORUMLULUKLARI</vt:lpstr>
      <vt:lpstr>ÇALIŞAN PERSONELİN SORUMLULUKLARI</vt:lpstr>
      <vt:lpstr>ELEKTRİK KULLANIMINDA TASARRUF TEDBİRLERİ</vt:lpstr>
      <vt:lpstr>ELEKTRİK KULLANIMINDA TASARRUF TEDBİRLERİ</vt:lpstr>
      <vt:lpstr>ELEKTRİK KULLANIMINDA TASARRUF TEDBİRLERİ</vt:lpstr>
      <vt:lpstr>ELEKTRİK KULLANIMINDA TASARRUF TEDBİRLERİ</vt:lpstr>
      <vt:lpstr>ULAŞTIRMA HİZMETLERİ İLE İLGİLİ TASARRUF TEDBİRLERİ</vt:lpstr>
      <vt:lpstr>ULAŞTIRMA HİZMETLERİ İLE İLGİLİ TASARRUF TEDBİRLERİ</vt:lpstr>
      <vt:lpstr>BİNA ISITILMASINDA TEDBİRLER</vt:lpstr>
      <vt:lpstr>BİNA ISITILMASINDA TEDBİRLER</vt:lpstr>
      <vt:lpstr>KATI YAKIT KULLANIMINDA TEDBİRLER</vt:lpstr>
      <vt:lpstr>SU KULLANIMINDA TEDBİRLER</vt:lpstr>
      <vt:lpstr>PTT VE HABERLEŞME HİZMETLERİNDE TEDBİRLER</vt:lpstr>
      <vt:lpstr>PTT VE HABERLEŞME HİZMETLERİNDE TEDBİRLER</vt:lpstr>
      <vt:lpstr>PERSONEL İSTİHDAMINDA UYGULANACAK TEDBİRLER</vt:lpstr>
      <vt:lpstr>PERSONEL İSTİHDAMINDA UYGULANACAK TEDBİRLER</vt:lpstr>
      <vt:lpstr>YAZI VE TEKSİR İŞLERİNDE UYGULANACAK TEDBİRLER</vt:lpstr>
      <vt:lpstr>YAZI VE FOTOKOPİ İŞLERİNDE UYGULANACAK TEDBİRLER</vt:lpstr>
      <vt:lpstr>DÖŞEME VE DEMİRBAŞ MALZEME İLE İLGİLİ TEDBİRLER</vt:lpstr>
      <vt:lpstr>TEMİZLİK VE BAKIM MALZEMESİ İLE İLGİLİ TEDBİRLER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DEVLET MALINI KORUMA</dc:title>
  <dc:creator>plus</dc:creator>
  <cp:lastModifiedBy>Okyanus</cp:lastModifiedBy>
  <cp:revision>13</cp:revision>
  <dcterms:created xsi:type="dcterms:W3CDTF">2015-11-16T19:15:25Z</dcterms:created>
  <dcterms:modified xsi:type="dcterms:W3CDTF">2022-11-02T08:19:02Z</dcterms:modified>
</cp:coreProperties>
</file>