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6"/>
  </p:notesMasterIdLst>
  <p:sldIdLst>
    <p:sldId id="256" r:id="rId2"/>
    <p:sldId id="257" r:id="rId3"/>
    <p:sldId id="258" r:id="rId4"/>
    <p:sldId id="275" r:id="rId5"/>
    <p:sldId id="274" r:id="rId6"/>
    <p:sldId id="273" r:id="rId7"/>
    <p:sldId id="272" r:id="rId8"/>
    <p:sldId id="271" r:id="rId9"/>
    <p:sldId id="270" r:id="rId10"/>
    <p:sldId id="269" r:id="rId11"/>
    <p:sldId id="268" r:id="rId12"/>
    <p:sldId id="267" r:id="rId13"/>
    <p:sldId id="266" r:id="rId14"/>
    <p:sldId id="265" r:id="rId15"/>
    <p:sldId id="276" r:id="rId16"/>
    <p:sldId id="264" r:id="rId17"/>
    <p:sldId id="277" r:id="rId18"/>
    <p:sldId id="278" r:id="rId19"/>
    <p:sldId id="279" r:id="rId20"/>
    <p:sldId id="263" r:id="rId21"/>
    <p:sldId id="262" r:id="rId22"/>
    <p:sldId id="261" r:id="rId23"/>
    <p:sldId id="260"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5" d="100"/>
          <a:sy n="85" d="100"/>
        </p:scale>
        <p:origin x="-90" y="-9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3CB9C-442E-4103-85B6-DA1DE06308C4}" type="datetimeFigureOut">
              <a:rPr lang="tr-TR" smtClean="0"/>
              <a:pPr/>
              <a:t>24.4.2025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AFC08-3D7E-4DFB-AEC7-EA3F46F5EFC0}" type="slidenum">
              <a:rPr lang="tr-TR" smtClean="0"/>
              <a:pPr/>
              <a:t>‹#›</a:t>
            </a:fld>
            <a:endParaRPr lang="tr-TR"/>
          </a:p>
        </p:txBody>
      </p:sp>
    </p:spTree>
    <p:extLst>
      <p:ext uri="{BB962C8B-B14F-4D97-AF65-F5344CB8AC3E}">
        <p14:creationId xmlns:p14="http://schemas.microsoft.com/office/powerpoint/2010/main" xmlns="" val="63658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4AFC08-3D7E-4DFB-AEC7-EA3F46F5EFC0}" type="slidenum">
              <a:rPr lang="tr-TR" smtClean="0"/>
              <a:pPr/>
              <a:t>20</a:t>
            </a:fld>
            <a:endParaRPr lang="tr-TR"/>
          </a:p>
        </p:txBody>
      </p:sp>
    </p:spTree>
    <p:extLst>
      <p:ext uri="{BB962C8B-B14F-4D97-AF65-F5344CB8AC3E}">
        <p14:creationId xmlns:p14="http://schemas.microsoft.com/office/powerpoint/2010/main" xmlns="" val="293458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55455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276049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A33C2-3108-405F-AB6A-E5DA8C2A4EF4}"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20800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38368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A33C2-3108-405F-AB6A-E5DA8C2A4EF4}"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7219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427546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3949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127329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428553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92E405B-5E05-4677-A35B-25097B83E7F1}" type="datetimeFigureOut">
              <a:rPr lang="tr-TR" smtClean="0"/>
              <a:pPr/>
              <a:t>24.4.2025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321071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141754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92E405B-5E05-4677-A35B-25097B83E7F1}" type="datetimeFigureOut">
              <a:rPr lang="tr-TR" smtClean="0"/>
              <a:pPr/>
              <a:t>24.4.2025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40966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92E405B-5E05-4677-A35B-25097B83E7F1}" type="datetimeFigureOut">
              <a:rPr lang="tr-TR" smtClean="0"/>
              <a:pPr/>
              <a:t>24.4.2025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277556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E405B-5E05-4677-A35B-25097B83E7F1}" type="datetimeFigureOut">
              <a:rPr lang="tr-TR" smtClean="0"/>
              <a:pPr/>
              <a:t>24.4.2025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161618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365140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2E405B-5E05-4677-A35B-25097B83E7F1}" type="datetimeFigureOut">
              <a:rPr lang="tr-TR" smtClean="0"/>
              <a:pPr/>
              <a:t>24.4.2025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315303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2E405B-5E05-4677-A35B-25097B83E7F1}" type="datetimeFigureOut">
              <a:rPr lang="tr-TR" smtClean="0"/>
              <a:pPr/>
              <a:t>24.4.2025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E9A33C2-3108-405F-AB6A-E5DA8C2A4EF4}" type="slidenum">
              <a:rPr lang="tr-TR" smtClean="0"/>
              <a:pPr/>
              <a:t>‹#›</a:t>
            </a:fld>
            <a:endParaRPr lang="tr-TR"/>
          </a:p>
        </p:txBody>
      </p:sp>
    </p:spTree>
    <p:extLst>
      <p:ext uri="{BB962C8B-B14F-4D97-AF65-F5344CB8AC3E}">
        <p14:creationId xmlns:p14="http://schemas.microsoft.com/office/powerpoint/2010/main" xmlns="" val="7152340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2" name="Rectangle 7">
            <a:extLst>
              <a:ext uri="{FF2B5EF4-FFF2-40B4-BE49-F238E27FC236}">
                <a16:creationId xmlns:a16="http://schemas.microsoft.com/office/drawing/2014/main" xmlns="" id="{57ABABA7-0420-4200-9B65-1C1967CE9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9">
            <a:extLst>
              <a:ext uri="{FF2B5EF4-FFF2-40B4-BE49-F238E27FC236}">
                <a16:creationId xmlns:a16="http://schemas.microsoft.com/office/drawing/2014/main" xmlns="" id="{A317EBE3-FF86-4DA1-BC9A-331F7F214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44" name="Group 11">
            <a:extLst>
              <a:ext uri="{FF2B5EF4-FFF2-40B4-BE49-F238E27FC236}">
                <a16:creationId xmlns:a16="http://schemas.microsoft.com/office/drawing/2014/main" xmlns="" id="{7A03E380-9CD1-4ABA-A763-9F9D252B89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xmlns="" id="{66E01B84-4C2B-4DE5-90C8-9C4001A75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tr-TR"/>
            </a:p>
          </p:txBody>
        </p:sp>
        <p:sp>
          <p:nvSpPr>
            <p:cNvPr id="46" name="Freeform 12">
              <a:extLst>
                <a:ext uri="{FF2B5EF4-FFF2-40B4-BE49-F238E27FC236}">
                  <a16:creationId xmlns:a16="http://schemas.microsoft.com/office/drawing/2014/main" xmlns="" id="{64CE5A7A-D5C5-4FE5-860C-0B5748FDE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tr-TR"/>
            </a:p>
          </p:txBody>
        </p:sp>
        <p:sp>
          <p:nvSpPr>
            <p:cNvPr id="47" name="Freeform 13">
              <a:extLst>
                <a:ext uri="{FF2B5EF4-FFF2-40B4-BE49-F238E27FC236}">
                  <a16:creationId xmlns:a16="http://schemas.microsoft.com/office/drawing/2014/main" xmlns="" id="{016A7D2A-6EEA-47B8-A763-7D82E41B3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tr-TR"/>
            </a:p>
          </p:txBody>
        </p:sp>
        <p:sp>
          <p:nvSpPr>
            <p:cNvPr id="48" name="Freeform 14">
              <a:extLst>
                <a:ext uri="{FF2B5EF4-FFF2-40B4-BE49-F238E27FC236}">
                  <a16:creationId xmlns:a16="http://schemas.microsoft.com/office/drawing/2014/main" xmlns="" id="{E758F6E7-6DEC-48D0-ACB1-E5E26B13E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tr-TR"/>
            </a:p>
          </p:txBody>
        </p:sp>
        <p:sp>
          <p:nvSpPr>
            <p:cNvPr id="49" name="Freeform 15">
              <a:extLst>
                <a:ext uri="{FF2B5EF4-FFF2-40B4-BE49-F238E27FC236}">
                  <a16:creationId xmlns:a16="http://schemas.microsoft.com/office/drawing/2014/main" xmlns="" id="{B56657FF-C027-42E7-859B-902929B6FA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tr-TR"/>
            </a:p>
          </p:txBody>
        </p:sp>
        <p:sp>
          <p:nvSpPr>
            <p:cNvPr id="50" name="Freeform 16">
              <a:extLst>
                <a:ext uri="{FF2B5EF4-FFF2-40B4-BE49-F238E27FC236}">
                  <a16:creationId xmlns:a16="http://schemas.microsoft.com/office/drawing/2014/main" xmlns="" id="{79047F2A-5978-46C6-B3A2-54AAC2136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tr-TR"/>
            </a:p>
          </p:txBody>
        </p:sp>
        <p:sp>
          <p:nvSpPr>
            <p:cNvPr id="51" name="Freeform 17">
              <a:extLst>
                <a:ext uri="{FF2B5EF4-FFF2-40B4-BE49-F238E27FC236}">
                  <a16:creationId xmlns:a16="http://schemas.microsoft.com/office/drawing/2014/main" xmlns="" id="{F3BE8FD1-0A72-4640-AC7A-2E057273F8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tr-TR"/>
            </a:p>
          </p:txBody>
        </p:sp>
        <p:sp>
          <p:nvSpPr>
            <p:cNvPr id="52" name="Freeform 18">
              <a:extLst>
                <a:ext uri="{FF2B5EF4-FFF2-40B4-BE49-F238E27FC236}">
                  <a16:creationId xmlns:a16="http://schemas.microsoft.com/office/drawing/2014/main" xmlns="" id="{752FC782-A372-4D11-B20D-958955E56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tr-TR"/>
            </a:p>
          </p:txBody>
        </p:sp>
        <p:sp>
          <p:nvSpPr>
            <p:cNvPr id="53" name="Freeform 19">
              <a:extLst>
                <a:ext uri="{FF2B5EF4-FFF2-40B4-BE49-F238E27FC236}">
                  <a16:creationId xmlns:a16="http://schemas.microsoft.com/office/drawing/2014/main" xmlns="" id="{AA00B2F1-BEE2-444A-8249-C8E3212CA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tr-TR"/>
            </a:p>
          </p:txBody>
        </p:sp>
        <p:sp>
          <p:nvSpPr>
            <p:cNvPr id="54" name="Freeform 20">
              <a:extLst>
                <a:ext uri="{FF2B5EF4-FFF2-40B4-BE49-F238E27FC236}">
                  <a16:creationId xmlns:a16="http://schemas.microsoft.com/office/drawing/2014/main" xmlns="" id="{E7F5747E-514B-4CF7-B6B0-DAD7149097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tr-TR"/>
            </a:p>
          </p:txBody>
        </p:sp>
        <p:sp>
          <p:nvSpPr>
            <p:cNvPr id="55" name="Freeform 21">
              <a:extLst>
                <a:ext uri="{FF2B5EF4-FFF2-40B4-BE49-F238E27FC236}">
                  <a16:creationId xmlns:a16="http://schemas.microsoft.com/office/drawing/2014/main" xmlns="" id="{931614BB-1593-40ED-8113-2BD11870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tr-TR"/>
            </a:p>
          </p:txBody>
        </p:sp>
        <p:sp>
          <p:nvSpPr>
            <p:cNvPr id="56" name="Freeform 22">
              <a:extLst>
                <a:ext uri="{FF2B5EF4-FFF2-40B4-BE49-F238E27FC236}">
                  <a16:creationId xmlns:a16="http://schemas.microsoft.com/office/drawing/2014/main" xmlns="" id="{2691871F-F15C-4E19-BC9C-78E5748D74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tr-TR"/>
            </a:p>
          </p:txBody>
        </p:sp>
      </p:grpSp>
      <p:sp>
        <p:nvSpPr>
          <p:cNvPr id="2" name="Başlık 1">
            <a:extLst>
              <a:ext uri="{FF2B5EF4-FFF2-40B4-BE49-F238E27FC236}">
                <a16:creationId xmlns:a16="http://schemas.microsoft.com/office/drawing/2014/main" xmlns="" id="{9B6EBD4C-9BC4-DCB2-DBEF-2B660B07CB88}"/>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tr-TR" sz="5600">
                <a:solidFill>
                  <a:schemeClr val="tx2">
                    <a:lumMod val="75000"/>
                  </a:schemeClr>
                </a:solidFill>
              </a:rPr>
              <a:t>EVLİYA ÇELEBİ TURİZM MESLEKİ VE TEKNİK ANADOLU LİSESİ	</a:t>
            </a:r>
          </a:p>
        </p:txBody>
      </p:sp>
      <p:sp>
        <p:nvSpPr>
          <p:cNvPr id="3" name="Alt Başlık 2">
            <a:extLst>
              <a:ext uri="{FF2B5EF4-FFF2-40B4-BE49-F238E27FC236}">
                <a16:creationId xmlns:a16="http://schemas.microsoft.com/office/drawing/2014/main" xmlns="" id="{3FD5CC1C-F5B2-384E-450D-CA8E9E36C62D}"/>
              </a:ext>
            </a:extLst>
          </p:cNvPr>
          <p:cNvSpPr>
            <a:spLocks noGrp="1"/>
          </p:cNvSpPr>
          <p:nvPr>
            <p:ph type="subTitle" idx="1"/>
          </p:nvPr>
        </p:nvSpPr>
        <p:spPr>
          <a:xfrm>
            <a:off x="7855048" y="1871831"/>
            <a:ext cx="3084569" cy="3199806"/>
          </a:xfrm>
        </p:spPr>
        <p:txBody>
          <a:bodyPr anchor="ctr">
            <a:normAutofit/>
          </a:bodyPr>
          <a:lstStyle/>
          <a:p>
            <a:endParaRPr lang="tr-TR">
              <a:solidFill>
                <a:schemeClr val="tx2">
                  <a:lumMod val="75000"/>
                </a:schemeClr>
              </a:solidFill>
            </a:endParaRPr>
          </a:p>
          <a:p>
            <a:endParaRPr lang="tr-TR">
              <a:solidFill>
                <a:schemeClr val="tx2">
                  <a:lumMod val="75000"/>
                </a:schemeClr>
              </a:solidFill>
            </a:endParaRPr>
          </a:p>
          <a:p>
            <a:r>
              <a:rPr lang="tr-TR" b="1">
                <a:solidFill>
                  <a:schemeClr val="tx2">
                    <a:lumMod val="75000"/>
                  </a:schemeClr>
                </a:solidFill>
                <a:latin typeface="Abadi" panose="020F0502020204030204" pitchFamily="34" charset="0"/>
              </a:rPr>
              <a:t>YİYECEK- İÇECEK HİZMETLERİ ALANI </a:t>
            </a:r>
          </a:p>
        </p:txBody>
      </p:sp>
      <p:cxnSp>
        <p:nvCxnSpPr>
          <p:cNvPr id="57" name="Straight Connector 25">
            <a:extLst>
              <a:ext uri="{FF2B5EF4-FFF2-40B4-BE49-F238E27FC236}">
                <a16:creationId xmlns:a16="http://schemas.microsoft.com/office/drawing/2014/main" xmlns="" id="{34D43EC1-35FA-4FC3-8526-F655CEB09D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469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1540A3-77A5-0DEC-6CF0-D0489B87086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13C1A434-EC19-280E-850D-0C19D6FF5DDD}"/>
              </a:ext>
            </a:extLst>
          </p:cNvPr>
          <p:cNvSpPr>
            <a:spLocks noGrp="1"/>
          </p:cNvSpPr>
          <p:nvPr>
            <p:ph type="ctrTitle"/>
          </p:nvPr>
        </p:nvSpPr>
        <p:spPr>
          <a:xfrm>
            <a:off x="2589213" y="269824"/>
            <a:ext cx="8915399" cy="1810797"/>
          </a:xfrm>
        </p:spPr>
        <p:txBody>
          <a:bodyPr/>
          <a:lstStyle/>
          <a:p>
            <a:r>
              <a:rPr lang="tr-TR" dirty="0"/>
              <a:t>ALANIN TEMEL MESLEK DERSLERİ</a:t>
            </a:r>
          </a:p>
        </p:txBody>
      </p:sp>
      <p:sp>
        <p:nvSpPr>
          <p:cNvPr id="3" name="Alt Başlık 2">
            <a:extLst>
              <a:ext uri="{FF2B5EF4-FFF2-40B4-BE49-F238E27FC236}">
                <a16:creationId xmlns:a16="http://schemas.microsoft.com/office/drawing/2014/main" xmlns="" id="{960496F3-D31A-C82B-1866-31D7274D1195}"/>
              </a:ext>
            </a:extLst>
          </p:cNvPr>
          <p:cNvSpPr>
            <a:spLocks noGrp="1"/>
          </p:cNvSpPr>
          <p:nvPr>
            <p:ph type="subTitle" idx="1"/>
          </p:nvPr>
        </p:nvSpPr>
        <p:spPr/>
        <p:txBody>
          <a:bodyPr/>
          <a:lstStyle/>
          <a:p>
            <a:endParaRPr lang="tr-TR" dirty="0"/>
          </a:p>
        </p:txBody>
      </p:sp>
      <p:pic>
        <p:nvPicPr>
          <p:cNvPr id="4" name="3 Resim" descr="WhatsApp Image 2025-04-24 at 09.18.21.jpeg"/>
          <p:cNvPicPr>
            <a:picLocks noChangeAspect="1"/>
          </p:cNvPicPr>
          <p:nvPr/>
        </p:nvPicPr>
        <p:blipFill>
          <a:blip r:embed="rId2"/>
          <a:stretch>
            <a:fillRect/>
          </a:stretch>
        </p:blipFill>
        <p:spPr>
          <a:xfrm>
            <a:off x="2335454" y="1962614"/>
            <a:ext cx="9228361" cy="4895385"/>
          </a:xfrm>
          <a:prstGeom prst="rect">
            <a:avLst/>
          </a:prstGeom>
        </p:spPr>
      </p:pic>
    </p:spTree>
    <p:extLst>
      <p:ext uri="{BB962C8B-B14F-4D97-AF65-F5344CB8AC3E}">
        <p14:creationId xmlns:p14="http://schemas.microsoft.com/office/powerpoint/2010/main" xmlns="" val="324204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5DC198-DCF8-8612-5C9A-98889683AC63}"/>
            </a:ext>
          </a:extLst>
        </p:cNvPr>
        <p:cNvGrpSpPr/>
        <p:nvPr/>
      </p:nvGrpSpPr>
      <p:grpSpPr>
        <a:xfrm>
          <a:off x="0" y="0"/>
          <a:ext cx="0" cy="0"/>
          <a:chOff x="0" y="0"/>
          <a:chExt cx="0" cy="0"/>
        </a:xfrm>
      </p:grpSpPr>
      <p:sp>
        <p:nvSpPr>
          <p:cNvPr id="3" name="Alt Başlık 2">
            <a:extLst>
              <a:ext uri="{FF2B5EF4-FFF2-40B4-BE49-F238E27FC236}">
                <a16:creationId xmlns:a16="http://schemas.microsoft.com/office/drawing/2014/main" xmlns="" id="{FF5A24A9-E9E4-4EF0-FD5B-FF61BBB7334E}"/>
              </a:ext>
            </a:extLst>
          </p:cNvPr>
          <p:cNvSpPr>
            <a:spLocks noGrp="1"/>
          </p:cNvSpPr>
          <p:nvPr>
            <p:ph type="subTitle" idx="1"/>
          </p:nvPr>
        </p:nvSpPr>
        <p:spPr>
          <a:xfrm>
            <a:off x="2589213" y="869431"/>
            <a:ext cx="8915399" cy="5034232"/>
          </a:xfrm>
        </p:spPr>
        <p:txBody>
          <a:bodyPr>
            <a:normAutofit/>
          </a:bodyPr>
          <a:lstStyle/>
          <a:p>
            <a:r>
              <a:rPr lang="tr-TR" b="1" dirty="0"/>
              <a:t>9.SINIF </a:t>
            </a:r>
          </a:p>
          <a:p>
            <a:r>
              <a:rPr lang="tr-TR" dirty="0"/>
              <a:t>Temel Yiyecek Üretimi Ve Servis Atölyesi Dersi</a:t>
            </a:r>
          </a:p>
          <a:p>
            <a:r>
              <a:rPr lang="tr-TR" dirty="0"/>
              <a:t>Dersin Amacı: Bu derste öğrenciye, sebzeleri pişirmeye hazırlama , sebze ve patates garnitürleri, yumurta, basit tatlı ve meyve tatlıları hazırlama ve pişirme yeterliklerinin kazandırılması amaçlanmaktadır.</a:t>
            </a:r>
          </a:p>
          <a:p>
            <a:r>
              <a:rPr lang="tr-TR" b="1" dirty="0"/>
              <a:t>Beslenme İlkeleri Ve </a:t>
            </a:r>
            <a:r>
              <a:rPr lang="tr-TR" b="1" dirty="0" err="1"/>
              <a:t>HiJyen</a:t>
            </a:r>
            <a:r>
              <a:rPr lang="tr-TR" b="1" dirty="0"/>
              <a:t> Dersi</a:t>
            </a:r>
          </a:p>
          <a:p>
            <a:r>
              <a:rPr lang="tr-TR" dirty="0"/>
              <a:t>Dersin Amacı: Bu derste öğrenciye iş sağlığı ve güvenliği tedbirleri doğrultusunda beslenme ilkeleri ve hijyen   ile ilgili bilgi ve becerilerin kazandırılması amaçlanmaktadır.</a:t>
            </a:r>
          </a:p>
          <a:p>
            <a:r>
              <a:rPr lang="tr-TR" b="1" dirty="0"/>
              <a:t>Mesleki Gelişim Atölyesi Dersi:</a:t>
            </a:r>
          </a:p>
          <a:p>
            <a:r>
              <a:rPr lang="tr-TR" dirty="0"/>
              <a:t>Dersinin amacı : Bireyin çalışma hayatında etkili iletişim, olumlu çalışma alışkanlıkları, iş sağlığı ve güvenliğini sağlamaya yönelik temel bilgi, tutum ve becerilerini geliştirerek toplumsal hayata hazırlanmasını sağlamaktır.</a:t>
            </a:r>
          </a:p>
        </p:txBody>
      </p:sp>
    </p:spTree>
    <p:extLst>
      <p:ext uri="{BB962C8B-B14F-4D97-AF65-F5344CB8AC3E}">
        <p14:creationId xmlns:p14="http://schemas.microsoft.com/office/powerpoint/2010/main" xmlns="" val="3440163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A98FD594-16C3-787E-05C6-505CEC50DC1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descr="metin, kapı, çizgi film, iç mekan içeren bir resim&#10;&#10;Yapay zeka tarafından oluşturulan içerik yanlış olabilir.">
            <a:extLst>
              <a:ext uri="{FF2B5EF4-FFF2-40B4-BE49-F238E27FC236}">
                <a16:creationId xmlns:a16="http://schemas.microsoft.com/office/drawing/2014/main" xmlns="" id="{455F370D-FEDD-1855-B335-FFA3321B7819}"/>
              </a:ext>
            </a:extLst>
          </p:cNvPr>
          <p:cNvPicPr>
            <a:picLocks noChangeAspect="1"/>
          </p:cNvPicPr>
          <p:nvPr/>
        </p:nvPicPr>
        <p:blipFill>
          <a:blip r:embed="rId2">
            <a:extLst>
              <a:ext uri="{28A0092B-C50C-407E-A947-70E740481C1C}">
                <a14:useLocalDpi xmlns:a14="http://schemas.microsoft.com/office/drawing/2010/main" xmlns="" val="0"/>
              </a:ext>
            </a:extLst>
          </a:blip>
          <a:srcRect t="2112" b="22888"/>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C363F">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Başlık 1">
            <a:extLst>
              <a:ext uri="{FF2B5EF4-FFF2-40B4-BE49-F238E27FC236}">
                <a16:creationId xmlns:a16="http://schemas.microsoft.com/office/drawing/2014/main" xmlns="" id="{72883120-BA00-B2BB-E022-CD8707CF7AD8}"/>
              </a:ext>
            </a:extLst>
          </p:cNvPr>
          <p:cNvSpPr>
            <a:spLocks noGrp="1"/>
          </p:cNvSpPr>
          <p:nvPr>
            <p:ph type="ctrTitle"/>
          </p:nvPr>
        </p:nvSpPr>
        <p:spPr>
          <a:xfrm>
            <a:off x="1083733" y="3889218"/>
            <a:ext cx="5478432" cy="1032094"/>
          </a:xfrm>
        </p:spPr>
        <p:txBody>
          <a:bodyPr>
            <a:normAutofit/>
          </a:bodyPr>
          <a:lstStyle/>
          <a:p>
            <a:pPr>
              <a:lnSpc>
                <a:spcPct val="90000"/>
              </a:lnSpc>
            </a:pPr>
            <a:r>
              <a:rPr lang="tr-TR" sz="3400">
                <a:solidFill>
                  <a:srgbClr val="FEFFFF"/>
                </a:solidFill>
              </a:rPr>
              <a:t>OKULUMUZ DA BULUNAN ATÖLYELER</a:t>
            </a:r>
          </a:p>
        </p:txBody>
      </p:sp>
      <p:sp>
        <p:nvSpPr>
          <p:cNvPr id="3" name="Alt Başlık 2">
            <a:extLst>
              <a:ext uri="{FF2B5EF4-FFF2-40B4-BE49-F238E27FC236}">
                <a16:creationId xmlns:a16="http://schemas.microsoft.com/office/drawing/2014/main" xmlns="" id="{68091D18-A5DE-3C1B-CECB-EA374B7E2F9C}"/>
              </a:ext>
            </a:extLst>
          </p:cNvPr>
          <p:cNvSpPr>
            <a:spLocks noGrp="1"/>
          </p:cNvSpPr>
          <p:nvPr>
            <p:ph type="subTitle" idx="1"/>
          </p:nvPr>
        </p:nvSpPr>
        <p:spPr>
          <a:xfrm>
            <a:off x="1083733" y="4944531"/>
            <a:ext cx="5454227" cy="524935"/>
          </a:xfrm>
        </p:spPr>
        <p:txBody>
          <a:bodyPr>
            <a:normAutofit/>
          </a:bodyPr>
          <a:lstStyle/>
          <a:p>
            <a:r>
              <a:rPr lang="tr-TR" dirty="0">
                <a:solidFill>
                  <a:srgbClr val="FEFFFF"/>
                </a:solidFill>
              </a:rPr>
              <a:t>1- SERVİS ATÖLYESİ</a:t>
            </a:r>
          </a:p>
        </p:txBody>
      </p:sp>
    </p:spTree>
    <p:extLst>
      <p:ext uri="{BB962C8B-B14F-4D97-AF65-F5344CB8AC3E}">
        <p14:creationId xmlns:p14="http://schemas.microsoft.com/office/powerpoint/2010/main" xmlns="" val="1670608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92EFAA2-532E-98C7-3AF9-5A2EFD88183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descr="iç mekan, sahne, duvar, zemin içeren bir resim&#10;&#10;Yapay zeka tarafından oluşturulan içerik yanlış olabilir.">
            <a:extLst>
              <a:ext uri="{FF2B5EF4-FFF2-40B4-BE49-F238E27FC236}">
                <a16:creationId xmlns:a16="http://schemas.microsoft.com/office/drawing/2014/main" xmlns="" id="{401E195A-6536-043C-DAC4-C9C5F2A494EB}"/>
              </a:ext>
            </a:extLst>
          </p:cNvPr>
          <p:cNvPicPr>
            <a:picLocks noChangeAspect="1"/>
          </p:cNvPicPr>
          <p:nvPr/>
        </p:nvPicPr>
        <p:blipFill>
          <a:blip r:embed="rId2">
            <a:extLst>
              <a:ext uri="{28A0092B-C50C-407E-A947-70E740481C1C}">
                <a14:useLocalDpi xmlns:a14="http://schemas.microsoft.com/office/drawing/2010/main" xmlns="" val="0"/>
              </a:ext>
            </a:extLst>
          </a:blip>
          <a:srcRect t="2500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36424D">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Alt Başlık 2">
            <a:extLst>
              <a:ext uri="{FF2B5EF4-FFF2-40B4-BE49-F238E27FC236}">
                <a16:creationId xmlns:a16="http://schemas.microsoft.com/office/drawing/2014/main" xmlns="" id="{01DF3149-C2D9-4AAE-E4C5-5EF367EED581}"/>
              </a:ext>
            </a:extLst>
          </p:cNvPr>
          <p:cNvSpPr>
            <a:spLocks noGrp="1"/>
          </p:cNvSpPr>
          <p:nvPr>
            <p:ph type="subTitle" idx="1"/>
          </p:nvPr>
        </p:nvSpPr>
        <p:spPr>
          <a:xfrm>
            <a:off x="1083733" y="4944531"/>
            <a:ext cx="5454227" cy="524935"/>
          </a:xfrm>
        </p:spPr>
        <p:txBody>
          <a:bodyPr>
            <a:normAutofit/>
          </a:bodyPr>
          <a:lstStyle/>
          <a:p>
            <a:endParaRPr lang="tr-TR">
              <a:solidFill>
                <a:srgbClr val="FEFFFF"/>
              </a:solidFill>
            </a:endParaRPr>
          </a:p>
        </p:txBody>
      </p:sp>
    </p:spTree>
    <p:extLst>
      <p:ext uri="{BB962C8B-B14F-4D97-AF65-F5344CB8AC3E}">
        <p14:creationId xmlns:p14="http://schemas.microsoft.com/office/powerpoint/2010/main" xmlns="" val="981964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EDC48E71-3BB7-79A4-DC1D-0CEA56AF06FA}"/>
            </a:ext>
          </a:extLst>
        </p:cNvPr>
        <p:cNvGrpSpPr/>
        <p:nvPr/>
      </p:nvGrpSpPr>
      <p:grpSpPr>
        <a:xfrm>
          <a:off x="0" y="0"/>
          <a:ext cx="0" cy="0"/>
          <a:chOff x="0" y="0"/>
          <a:chExt cx="0" cy="0"/>
        </a:xfrm>
      </p:grpSpPr>
      <p:sp useBgFill="1">
        <p:nvSpPr>
          <p:cNvPr id="91" name="Rectangle 50">
            <a:extLst>
              <a:ext uri="{FF2B5EF4-FFF2-40B4-BE49-F238E27FC236}">
                <a16:creationId xmlns:a16="http://schemas.microsoft.com/office/drawing/2014/main" xmlns="" id="{1FF9CEF5-A50D-4B8B-9852-D76F70378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Resim 6" descr="iç mekan, tavan, zemin, masa içeren bir resim&#10;&#10;Yapay zeka tarafından oluşturulan içerik yanlış olabilir.">
            <a:extLst>
              <a:ext uri="{FF2B5EF4-FFF2-40B4-BE49-F238E27FC236}">
                <a16:creationId xmlns:a16="http://schemas.microsoft.com/office/drawing/2014/main" xmlns="" id="{2BB0B0C8-8F96-866A-1199-43CD1F8FFEFF}"/>
              </a:ext>
            </a:extLst>
          </p:cNvPr>
          <p:cNvPicPr>
            <a:picLocks noChangeAspect="1"/>
          </p:cNvPicPr>
          <p:nvPr/>
        </p:nvPicPr>
        <p:blipFill>
          <a:blip r:embed="rId2" cstate="print">
            <a:alphaModFix amt="40000"/>
            <a:extLst>
              <a:ext uri="{28A0092B-C50C-407E-A947-70E740481C1C}">
                <a14:useLocalDpi xmlns:a14="http://schemas.microsoft.com/office/drawing/2010/main" xmlns="" val="0"/>
              </a:ext>
            </a:extLst>
          </a:blip>
          <a:srcRect l="12305" r="21362"/>
          <a:stretch/>
        </p:blipFill>
        <p:spPr>
          <a:xfrm>
            <a:off x="20" y="10"/>
            <a:ext cx="6065500" cy="6857990"/>
          </a:xfrm>
          <a:prstGeom prst="rect">
            <a:avLst/>
          </a:prstGeom>
        </p:spPr>
      </p:pic>
      <p:sp>
        <p:nvSpPr>
          <p:cNvPr id="92" name="Rectangle 52">
            <a:extLst>
              <a:ext uri="{FF2B5EF4-FFF2-40B4-BE49-F238E27FC236}">
                <a16:creationId xmlns:a16="http://schemas.microsoft.com/office/drawing/2014/main" xmlns="" id="{30684D86-C9D1-40C3-A9B6-EC935C7312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93" name="Freeform 33">
            <a:extLst>
              <a:ext uri="{FF2B5EF4-FFF2-40B4-BE49-F238E27FC236}">
                <a16:creationId xmlns:a16="http://schemas.microsoft.com/office/drawing/2014/main" xmlns="" id="{1EDF7896-F56A-49DA-90F3-F5CE8B98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pic>
        <p:nvPicPr>
          <p:cNvPr id="5" name="Resim 4" descr="iç mekan, tavan, zemin, duvar içeren bir resim&#10;&#10;Yapay zeka tarafından oluşturulan içerik yanlış olabilir.">
            <a:extLst>
              <a:ext uri="{FF2B5EF4-FFF2-40B4-BE49-F238E27FC236}">
                <a16:creationId xmlns:a16="http://schemas.microsoft.com/office/drawing/2014/main" xmlns="" id="{0BE0504F-53FC-95A1-919A-7321BB7B64AB}"/>
              </a:ext>
            </a:extLst>
          </p:cNvPr>
          <p:cNvPicPr>
            <a:picLocks noChangeAspect="1"/>
          </p:cNvPicPr>
          <p:nvPr/>
        </p:nvPicPr>
        <p:blipFill>
          <a:blip r:embed="rId3" cstate="print">
            <a:alphaModFix amt="40000"/>
            <a:extLst>
              <a:ext uri="{28A0092B-C50C-407E-A947-70E740481C1C}">
                <a14:useLocalDpi xmlns:a14="http://schemas.microsoft.com/office/drawing/2010/main" xmlns="" val="0"/>
              </a:ext>
            </a:extLst>
          </a:blip>
          <a:srcRect l="16583" r="16583"/>
          <a:stretch/>
        </p:blipFill>
        <p:spPr>
          <a:xfrm>
            <a:off x="6065520" y="4748"/>
            <a:ext cx="6111240" cy="6858000"/>
          </a:xfrm>
          <a:prstGeom prst="rect">
            <a:avLst/>
          </a:prstGeom>
        </p:spPr>
      </p:pic>
      <p:sp>
        <p:nvSpPr>
          <p:cNvPr id="2" name="Başlık 1">
            <a:extLst>
              <a:ext uri="{FF2B5EF4-FFF2-40B4-BE49-F238E27FC236}">
                <a16:creationId xmlns:a16="http://schemas.microsoft.com/office/drawing/2014/main" xmlns="" id="{D6DACFC0-C07E-DF9F-F24C-6DF4DD2F0357}"/>
              </a:ext>
            </a:extLst>
          </p:cNvPr>
          <p:cNvSpPr>
            <a:spLocks noGrp="1"/>
          </p:cNvSpPr>
          <p:nvPr>
            <p:ph type="ctrTitle"/>
          </p:nvPr>
        </p:nvSpPr>
        <p:spPr>
          <a:xfrm>
            <a:off x="2589213" y="2514600"/>
            <a:ext cx="8915399" cy="2262781"/>
          </a:xfrm>
        </p:spPr>
        <p:txBody>
          <a:bodyPr>
            <a:normAutofit/>
          </a:bodyPr>
          <a:lstStyle/>
          <a:p>
            <a:r>
              <a:rPr lang="tr-TR">
                <a:solidFill>
                  <a:schemeClr val="tx1"/>
                </a:solidFill>
              </a:rPr>
              <a:t>2- MUTFAK ATÖLYELERİ</a:t>
            </a:r>
          </a:p>
        </p:txBody>
      </p:sp>
    </p:spTree>
    <p:extLst>
      <p:ext uri="{BB962C8B-B14F-4D97-AF65-F5344CB8AC3E}">
        <p14:creationId xmlns:p14="http://schemas.microsoft.com/office/powerpoint/2010/main" xmlns="" val="5067238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763516C8-F227-4B77-9AA7-61B9A0B78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Başlık 1">
            <a:extLst>
              <a:ext uri="{FF2B5EF4-FFF2-40B4-BE49-F238E27FC236}">
                <a16:creationId xmlns:a16="http://schemas.microsoft.com/office/drawing/2014/main" xmlns="" id="{67B940AD-34B8-4BFC-63CB-55C39FF34E1E}"/>
              </a:ext>
            </a:extLst>
          </p:cNvPr>
          <p:cNvSpPr>
            <a:spLocks noGrp="1"/>
          </p:cNvSpPr>
          <p:nvPr>
            <p:ph type="title"/>
          </p:nvPr>
        </p:nvSpPr>
        <p:spPr>
          <a:xfrm>
            <a:off x="1963338" y="5230153"/>
            <a:ext cx="8911687" cy="992884"/>
          </a:xfrm>
        </p:spPr>
        <p:txBody>
          <a:bodyPr anchor="b">
            <a:normAutofit/>
          </a:bodyPr>
          <a:lstStyle/>
          <a:p>
            <a:pPr>
              <a:lnSpc>
                <a:spcPct val="90000"/>
              </a:lnSpc>
            </a:pPr>
            <a:r>
              <a:rPr lang="tr-TR" sz="2400" b="1" dirty="0"/>
              <a:t>ÖĞRENCİLERİMİZİN UYGULAMA DERSLERİNDE YAPMIŞ OLDUĞU UYGULAMALAR</a:t>
            </a:r>
          </a:p>
        </p:txBody>
      </p:sp>
      <p:sp>
        <p:nvSpPr>
          <p:cNvPr id="18" name="Rectangle 17">
            <a:extLst>
              <a:ext uri="{FF2B5EF4-FFF2-40B4-BE49-F238E27FC236}">
                <a16:creationId xmlns:a16="http://schemas.microsoft.com/office/drawing/2014/main" xmlns="" id="{D91B420C-C4C8-44DF-96B2-FBD101464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rgbClr val="7F4D4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9" name="Resim 8" descr="kişi, şahıs, giyim, iç mekan, adam, insan içeren bir resim&#10;&#10;Yapay zeka tarafından oluşturulan içerik yanlış olabilir.">
            <a:extLst>
              <a:ext uri="{FF2B5EF4-FFF2-40B4-BE49-F238E27FC236}">
                <a16:creationId xmlns:a16="http://schemas.microsoft.com/office/drawing/2014/main" xmlns="" id="{4935A8EC-61AF-B968-F7F0-916F2316829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8662" y="634962"/>
            <a:ext cx="3053917" cy="4266821"/>
          </a:xfrm>
          <a:prstGeom prst="rect">
            <a:avLst/>
          </a:prstGeom>
        </p:spPr>
      </p:pic>
      <p:pic>
        <p:nvPicPr>
          <p:cNvPr id="7" name="Resim 6" descr="yemek, gıda, tabak, levha, çabuk yemek, iç mekan içeren bir resim&#10;&#10;Yapay zeka tarafından oluşturulan içerik yanlış olabilir.">
            <a:extLst>
              <a:ext uri="{FF2B5EF4-FFF2-40B4-BE49-F238E27FC236}">
                <a16:creationId xmlns:a16="http://schemas.microsoft.com/office/drawing/2014/main" xmlns="" id="{83D2AFE7-43A8-3F15-ECF5-B18E8AA2DF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86589" y="634963"/>
            <a:ext cx="2790599" cy="4266820"/>
          </a:xfrm>
          <a:prstGeom prst="rect">
            <a:avLst/>
          </a:prstGeom>
        </p:spPr>
      </p:pic>
      <p:pic>
        <p:nvPicPr>
          <p:cNvPr id="5" name="İçerik Yer Tutucusu 4" descr="yemek, gıda, unlu mamuller, hamur işi, çerez, atıştırmalık içeren bir resim&#10;&#10;Yapay zeka tarafından oluşturulan içerik yanlış olabilir.">
            <a:extLst>
              <a:ext uri="{FF2B5EF4-FFF2-40B4-BE49-F238E27FC236}">
                <a16:creationId xmlns:a16="http://schemas.microsoft.com/office/drawing/2014/main" xmlns="" id="{3A768786-A09D-B743-B90D-C417DA893DC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70504" y="634962"/>
            <a:ext cx="2790599" cy="4266819"/>
          </a:xfrm>
          <a:prstGeom prst="rect">
            <a:avLst/>
          </a:prstGeom>
        </p:spPr>
      </p:pic>
      <p:sp>
        <p:nvSpPr>
          <p:cNvPr id="20" name="Freeform 33">
            <a:extLst>
              <a:ext uri="{FF2B5EF4-FFF2-40B4-BE49-F238E27FC236}">
                <a16:creationId xmlns:a16="http://schemas.microsoft.com/office/drawing/2014/main" xmlns="" id="{070928B1-3E69-44AC-A1EE-B4E4270A7A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Tree>
    <p:extLst>
      <p:ext uri="{BB962C8B-B14F-4D97-AF65-F5344CB8AC3E}">
        <p14:creationId xmlns:p14="http://schemas.microsoft.com/office/powerpoint/2010/main" xmlns="" val="101226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32F46530-AB1F-0E2E-B154-E1BD42B0EE3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descr="dış mekan, bulut, gökyüzü, bina içeren bir resim&#10;&#10;Yapay zeka tarafından oluşturulan içerik yanlış olabilir.">
            <a:extLst>
              <a:ext uri="{FF2B5EF4-FFF2-40B4-BE49-F238E27FC236}">
                <a16:creationId xmlns:a16="http://schemas.microsoft.com/office/drawing/2014/main" xmlns="" id="{72CEC8F6-E0FC-FCC0-D807-75CF7970A298}"/>
              </a:ext>
            </a:extLst>
          </p:cNvPr>
          <p:cNvPicPr>
            <a:picLocks noChangeAspect="1"/>
          </p:cNvPicPr>
          <p:nvPr/>
        </p:nvPicPr>
        <p:blipFill>
          <a:blip r:embed="rId2">
            <a:extLst>
              <a:ext uri="{28A0092B-C50C-407E-A947-70E740481C1C}">
                <a14:useLocalDpi xmlns:a14="http://schemas.microsoft.com/office/drawing/2010/main" xmlns="" val="0"/>
              </a:ext>
            </a:extLst>
          </a:blip>
          <a:srcRect t="13406" b="716"/>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7E8044">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Başlık 1">
            <a:extLst>
              <a:ext uri="{FF2B5EF4-FFF2-40B4-BE49-F238E27FC236}">
                <a16:creationId xmlns:a16="http://schemas.microsoft.com/office/drawing/2014/main" xmlns="" id="{483725E3-862C-A2C5-DFA7-B8E4574B58EC}"/>
              </a:ext>
            </a:extLst>
          </p:cNvPr>
          <p:cNvSpPr>
            <a:spLocks noGrp="1"/>
          </p:cNvSpPr>
          <p:nvPr>
            <p:ph type="ctrTitle"/>
          </p:nvPr>
        </p:nvSpPr>
        <p:spPr>
          <a:xfrm>
            <a:off x="1083733" y="3889218"/>
            <a:ext cx="5478432" cy="1032094"/>
          </a:xfrm>
        </p:spPr>
        <p:txBody>
          <a:bodyPr>
            <a:normAutofit/>
          </a:bodyPr>
          <a:lstStyle/>
          <a:p>
            <a:r>
              <a:rPr lang="tr-TR" sz="4000">
                <a:solidFill>
                  <a:srgbClr val="FEFFFF"/>
                </a:solidFill>
              </a:rPr>
              <a:t>UYGULAMA OTELİMİZ</a:t>
            </a:r>
          </a:p>
        </p:txBody>
      </p:sp>
      <p:sp>
        <p:nvSpPr>
          <p:cNvPr id="3" name="Alt Başlık 2">
            <a:extLst>
              <a:ext uri="{FF2B5EF4-FFF2-40B4-BE49-F238E27FC236}">
                <a16:creationId xmlns:a16="http://schemas.microsoft.com/office/drawing/2014/main" xmlns="" id="{12C0FF35-1D59-A669-7B8A-F624C3786DD5}"/>
              </a:ext>
            </a:extLst>
          </p:cNvPr>
          <p:cNvSpPr>
            <a:spLocks noGrp="1"/>
          </p:cNvSpPr>
          <p:nvPr>
            <p:ph type="subTitle" idx="1"/>
          </p:nvPr>
        </p:nvSpPr>
        <p:spPr>
          <a:xfrm>
            <a:off x="1083733" y="4944531"/>
            <a:ext cx="5454227" cy="524935"/>
          </a:xfrm>
        </p:spPr>
        <p:txBody>
          <a:bodyPr>
            <a:normAutofit/>
          </a:bodyPr>
          <a:lstStyle/>
          <a:p>
            <a:endParaRPr lang="tr-TR">
              <a:solidFill>
                <a:srgbClr val="FEFFFF"/>
              </a:solidFill>
            </a:endParaRPr>
          </a:p>
        </p:txBody>
      </p:sp>
    </p:spTree>
    <p:extLst>
      <p:ext uri="{BB962C8B-B14F-4D97-AF65-F5344CB8AC3E}">
        <p14:creationId xmlns:p14="http://schemas.microsoft.com/office/powerpoint/2010/main" xmlns="" val="27521137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63516C8-F227-4B77-9AA7-61B9A0B78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Başlık 1">
            <a:extLst>
              <a:ext uri="{FF2B5EF4-FFF2-40B4-BE49-F238E27FC236}">
                <a16:creationId xmlns:a16="http://schemas.microsoft.com/office/drawing/2014/main" xmlns="" id="{2759E972-E590-43A9-4669-861F4644BD70}"/>
              </a:ext>
            </a:extLst>
          </p:cNvPr>
          <p:cNvSpPr>
            <a:spLocks noGrp="1"/>
          </p:cNvSpPr>
          <p:nvPr>
            <p:ph type="title"/>
          </p:nvPr>
        </p:nvSpPr>
        <p:spPr>
          <a:xfrm>
            <a:off x="2592925" y="6242120"/>
            <a:ext cx="8911687" cy="611918"/>
          </a:xfrm>
        </p:spPr>
        <p:txBody>
          <a:bodyPr anchor="b">
            <a:normAutofit/>
          </a:bodyPr>
          <a:lstStyle/>
          <a:p>
            <a:r>
              <a:rPr lang="tr-TR" sz="2800" b="1" dirty="0"/>
              <a:t>UYGULAMA OTELİNDE ÖĞRENCİLERİMİZ</a:t>
            </a:r>
          </a:p>
        </p:txBody>
      </p:sp>
      <p:sp>
        <p:nvSpPr>
          <p:cNvPr id="16" name="Rectangle 15">
            <a:extLst>
              <a:ext uri="{FF2B5EF4-FFF2-40B4-BE49-F238E27FC236}">
                <a16:creationId xmlns:a16="http://schemas.microsoft.com/office/drawing/2014/main" xmlns="" id="{D91B420C-C4C8-44DF-96B2-FBD101464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rgbClr val="2F325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İçerik Yer Tutucusu 4" descr="kişi, şahıs, iç mekan, giyim, Aşçı içeren bir resim&#10;&#10;Yapay zeka tarafından oluşturulan içerik yanlış olabilir.">
            <a:extLst>
              <a:ext uri="{FF2B5EF4-FFF2-40B4-BE49-F238E27FC236}">
                <a16:creationId xmlns:a16="http://schemas.microsoft.com/office/drawing/2014/main" xmlns="" id="{1A4C5026-5962-998F-C8C6-915A86EA1D5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44652" y="615880"/>
            <a:ext cx="4186645" cy="5260264"/>
          </a:xfrm>
          <a:prstGeom prst="rect">
            <a:avLst/>
          </a:prstGeom>
        </p:spPr>
      </p:pic>
      <p:pic>
        <p:nvPicPr>
          <p:cNvPr id="7" name="Resim 6" descr="kişi, şahıs, giyim, Ocakta ve fırında pişirme setleri, Aşçı içeren bir resim&#10;&#10;Yapay zeka tarafından oluşturulan içerik yanlış olabilir.">
            <a:extLst>
              <a:ext uri="{FF2B5EF4-FFF2-40B4-BE49-F238E27FC236}">
                <a16:creationId xmlns:a16="http://schemas.microsoft.com/office/drawing/2014/main" xmlns="" id="{3310251F-8860-D301-DF41-5A6D1C5A69C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90528" y="615880"/>
            <a:ext cx="4287996" cy="5260264"/>
          </a:xfrm>
          <a:prstGeom prst="rect">
            <a:avLst/>
          </a:prstGeom>
        </p:spPr>
      </p:pic>
      <p:sp>
        <p:nvSpPr>
          <p:cNvPr id="18" name="Freeform 33">
            <a:extLst>
              <a:ext uri="{FF2B5EF4-FFF2-40B4-BE49-F238E27FC236}">
                <a16:creationId xmlns:a16="http://schemas.microsoft.com/office/drawing/2014/main" xmlns="" id="{070928B1-3E69-44AC-A1EE-B4E4270A7A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Tree>
    <p:extLst>
      <p:ext uri="{BB962C8B-B14F-4D97-AF65-F5344CB8AC3E}">
        <p14:creationId xmlns:p14="http://schemas.microsoft.com/office/powerpoint/2010/main" xmlns="" val="313050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763516C8-F227-4B77-9AA7-61B9A0B78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Başlık 1">
            <a:extLst>
              <a:ext uri="{FF2B5EF4-FFF2-40B4-BE49-F238E27FC236}">
                <a16:creationId xmlns:a16="http://schemas.microsoft.com/office/drawing/2014/main" xmlns="" id="{E98BD501-1D7C-18CE-54E3-9D91A9EE9CE3}"/>
              </a:ext>
            </a:extLst>
          </p:cNvPr>
          <p:cNvSpPr>
            <a:spLocks noGrp="1"/>
          </p:cNvSpPr>
          <p:nvPr>
            <p:ph type="title"/>
          </p:nvPr>
        </p:nvSpPr>
        <p:spPr>
          <a:xfrm>
            <a:off x="2592925" y="6071015"/>
            <a:ext cx="8911687" cy="644577"/>
          </a:xfrm>
        </p:spPr>
        <p:txBody>
          <a:bodyPr anchor="b">
            <a:normAutofit/>
          </a:bodyPr>
          <a:lstStyle/>
          <a:p>
            <a:r>
              <a:rPr lang="tr-TR" sz="2800" b="1" dirty="0"/>
              <a:t>UYGULAMA OTELİNDE ÖĞRENCİLERİMİZ</a:t>
            </a:r>
          </a:p>
        </p:txBody>
      </p:sp>
      <p:sp>
        <p:nvSpPr>
          <p:cNvPr id="18" name="Rectangle 17">
            <a:extLst>
              <a:ext uri="{FF2B5EF4-FFF2-40B4-BE49-F238E27FC236}">
                <a16:creationId xmlns:a16="http://schemas.microsoft.com/office/drawing/2014/main" xmlns="" id="{D91B420C-C4C8-44DF-96B2-FBD101464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rgbClr val="654B4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9" name="Resim 8" descr="kişi, şahıs, giyim, iç mekan, çikolata içeren bir resim&#10;&#10;Yapay zeka tarafından oluşturulan içerik yanlış olabilir.">
            <a:extLst>
              <a:ext uri="{FF2B5EF4-FFF2-40B4-BE49-F238E27FC236}">
                <a16:creationId xmlns:a16="http://schemas.microsoft.com/office/drawing/2014/main" xmlns="" id="{F073758F-EC64-AC49-223C-CC9875883B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44652" y="634962"/>
            <a:ext cx="3347927" cy="4806467"/>
          </a:xfrm>
          <a:prstGeom prst="rect">
            <a:avLst/>
          </a:prstGeom>
        </p:spPr>
      </p:pic>
      <p:pic>
        <p:nvPicPr>
          <p:cNvPr id="7" name="Resim 6" descr="kişi, şahıs, giyim, iç mekan, doğum günü pastası içeren bir resim&#10;&#10;Yapay zeka tarafından oluşturulan içerik yanlış olabilir.">
            <a:extLst>
              <a:ext uri="{FF2B5EF4-FFF2-40B4-BE49-F238E27FC236}">
                <a16:creationId xmlns:a16="http://schemas.microsoft.com/office/drawing/2014/main" xmlns="" id="{20693B81-FB29-4AA2-BA74-1DC43DEE733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21508" y="634963"/>
            <a:ext cx="2908092" cy="4806466"/>
          </a:xfrm>
          <a:prstGeom prst="rect">
            <a:avLst/>
          </a:prstGeom>
        </p:spPr>
      </p:pic>
      <p:pic>
        <p:nvPicPr>
          <p:cNvPr id="5" name="İçerik Yer Tutucusu 4" descr="iç mekan, giyim, kişi, şahıs, mobilya içeren bir resim&#10;&#10;Yapay zeka tarafından oluşturulan içerik yanlış olabilir.">
            <a:extLst>
              <a:ext uri="{FF2B5EF4-FFF2-40B4-BE49-F238E27FC236}">
                <a16:creationId xmlns:a16="http://schemas.microsoft.com/office/drawing/2014/main" xmlns="" id="{9A1285AD-BC72-964F-488A-D631559787F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58530" y="634962"/>
            <a:ext cx="3046082" cy="4806465"/>
          </a:xfrm>
          <a:prstGeom prst="rect">
            <a:avLst/>
          </a:prstGeom>
        </p:spPr>
      </p:pic>
      <p:sp>
        <p:nvSpPr>
          <p:cNvPr id="20" name="Freeform 33">
            <a:extLst>
              <a:ext uri="{FF2B5EF4-FFF2-40B4-BE49-F238E27FC236}">
                <a16:creationId xmlns:a16="http://schemas.microsoft.com/office/drawing/2014/main" xmlns="" id="{070928B1-3E69-44AC-A1EE-B4E4270A7A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Tree>
    <p:extLst>
      <p:ext uri="{BB962C8B-B14F-4D97-AF65-F5344CB8AC3E}">
        <p14:creationId xmlns:p14="http://schemas.microsoft.com/office/powerpoint/2010/main" xmlns="" val="834887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0C8B6C4B-A867-4D7E-9851-29BB2D603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8A14440A-8983-D902-C238-5A3A34E0BD1A}"/>
              </a:ext>
            </a:extLst>
          </p:cNvPr>
          <p:cNvSpPr>
            <a:spLocks noGrp="1"/>
          </p:cNvSpPr>
          <p:nvPr>
            <p:ph type="title"/>
          </p:nvPr>
        </p:nvSpPr>
        <p:spPr>
          <a:xfrm>
            <a:off x="649224" y="645106"/>
            <a:ext cx="3650279" cy="1259894"/>
          </a:xfrm>
        </p:spPr>
        <p:txBody>
          <a:bodyPr>
            <a:normAutofit/>
          </a:bodyPr>
          <a:lstStyle/>
          <a:p>
            <a:pPr>
              <a:lnSpc>
                <a:spcPct val="90000"/>
              </a:lnSpc>
            </a:pPr>
            <a:r>
              <a:rPr lang="tr-TR" sz="2800" b="1" dirty="0"/>
              <a:t>UYGULAMA OTELİNDE ÖĞRENCİLERİMİZ</a:t>
            </a:r>
          </a:p>
        </p:txBody>
      </p:sp>
      <p:sp>
        <p:nvSpPr>
          <p:cNvPr id="16" name="Rectangle 15">
            <a:extLst>
              <a:ext uri="{FF2B5EF4-FFF2-40B4-BE49-F238E27FC236}">
                <a16:creationId xmlns:a16="http://schemas.microsoft.com/office/drawing/2014/main" xmlns="" id="{470BD5D9-CDC5-465C-9E25-2EB0249FE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İçerik Yer Tutucusu 4" descr="iç mekan, kişi, şahıs, mutfak, mutfak tezgahı içeren bir resim&#10;&#10;Yapay zeka tarafından oluşturulan içerik yanlış olabilir.">
            <a:extLst>
              <a:ext uri="{FF2B5EF4-FFF2-40B4-BE49-F238E27FC236}">
                <a16:creationId xmlns:a16="http://schemas.microsoft.com/office/drawing/2014/main" xmlns="" id="{F1859648-256A-0EC7-124A-6D8B039854B1}"/>
              </a:ext>
            </a:extLst>
          </p:cNvPr>
          <p:cNvPicPr>
            <a:picLocks noChangeAspect="1"/>
          </p:cNvPicPr>
          <p:nvPr/>
        </p:nvPicPr>
        <p:blipFill>
          <a:blip r:embed="rId2">
            <a:extLst>
              <a:ext uri="{28A0092B-C50C-407E-A947-70E740481C1C}">
                <a14:useLocalDpi xmlns:a14="http://schemas.microsoft.com/office/drawing/2010/main" xmlns="" val="0"/>
              </a:ext>
            </a:extLst>
          </a:blip>
          <a:srcRect l="2964" r="11536" b="1"/>
          <a:stretch/>
        </p:blipFill>
        <p:spPr>
          <a:xfrm>
            <a:off x="4619544" y="640080"/>
            <a:ext cx="3380136" cy="5271142"/>
          </a:xfrm>
          <a:prstGeom prst="rect">
            <a:avLst/>
          </a:prstGeom>
        </p:spPr>
      </p:pic>
      <p:pic>
        <p:nvPicPr>
          <p:cNvPr id="7" name="Resim 6" descr="iç mekan, kişi, şahıs, mutfak tezgahı, duvar içeren bir resim&#10;&#10;Yapay zeka tarafından oluşturulan içerik yanlış olabilir.">
            <a:extLst>
              <a:ext uri="{FF2B5EF4-FFF2-40B4-BE49-F238E27FC236}">
                <a16:creationId xmlns:a16="http://schemas.microsoft.com/office/drawing/2014/main" xmlns="" id="{6BAE45A6-19D2-A53C-041B-F095E6D8DFA0}"/>
              </a:ext>
            </a:extLst>
          </p:cNvPr>
          <p:cNvPicPr>
            <a:picLocks noChangeAspect="1"/>
          </p:cNvPicPr>
          <p:nvPr/>
        </p:nvPicPr>
        <p:blipFill>
          <a:blip r:embed="rId3">
            <a:extLst>
              <a:ext uri="{28A0092B-C50C-407E-A947-70E740481C1C}">
                <a14:useLocalDpi xmlns:a14="http://schemas.microsoft.com/office/drawing/2010/main" xmlns="" val="0"/>
              </a:ext>
            </a:extLst>
          </a:blip>
          <a:srcRect l="10405" r="3713" b="1"/>
          <a:stretch/>
        </p:blipFill>
        <p:spPr>
          <a:xfrm>
            <a:off x="8163406" y="640080"/>
            <a:ext cx="3395275" cy="5271142"/>
          </a:xfrm>
          <a:prstGeom prst="rect">
            <a:avLst/>
          </a:prstGeom>
        </p:spPr>
      </p:pic>
      <p:sp>
        <p:nvSpPr>
          <p:cNvPr id="18" name="Freeform 11">
            <a:extLst>
              <a:ext uri="{FF2B5EF4-FFF2-40B4-BE49-F238E27FC236}">
                <a16:creationId xmlns:a16="http://schemas.microsoft.com/office/drawing/2014/main" xmlns="" id="{9185F495-8EFA-407B-AAD7-A2F52AE2C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135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4C14F4-5A7C-A6EC-8F67-EB1F6BE6805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AF22E1C8-8F67-D3F4-0E27-10FDCDCE425A}"/>
              </a:ext>
            </a:extLst>
          </p:cNvPr>
          <p:cNvSpPr>
            <a:spLocks noGrp="1"/>
          </p:cNvSpPr>
          <p:nvPr>
            <p:ph type="ctrTitle"/>
          </p:nvPr>
        </p:nvSpPr>
        <p:spPr>
          <a:xfrm>
            <a:off x="2589213" y="1918742"/>
            <a:ext cx="8915399" cy="1126283"/>
          </a:xfrm>
        </p:spPr>
        <p:txBody>
          <a:bodyPr/>
          <a:lstStyle/>
          <a:p>
            <a:r>
              <a:rPr lang="tr-TR" dirty="0"/>
              <a:t>ALANIN TANIMI:</a:t>
            </a:r>
          </a:p>
        </p:txBody>
      </p:sp>
      <p:sp>
        <p:nvSpPr>
          <p:cNvPr id="3" name="Alt Başlık 2">
            <a:extLst>
              <a:ext uri="{FF2B5EF4-FFF2-40B4-BE49-F238E27FC236}">
                <a16:creationId xmlns:a16="http://schemas.microsoft.com/office/drawing/2014/main" xmlns="" id="{AC8B9062-4B66-21E7-C1F6-CC6AEC96547C}"/>
              </a:ext>
            </a:extLst>
          </p:cNvPr>
          <p:cNvSpPr>
            <a:spLocks noGrp="1"/>
          </p:cNvSpPr>
          <p:nvPr>
            <p:ph type="subTitle" idx="1"/>
          </p:nvPr>
        </p:nvSpPr>
        <p:spPr>
          <a:xfrm>
            <a:off x="2173575" y="3657600"/>
            <a:ext cx="9331038" cy="2246063"/>
          </a:xfrm>
        </p:spPr>
        <p:txBody>
          <a:bodyPr>
            <a:normAutofit/>
          </a:bodyPr>
          <a:lstStyle/>
          <a:p>
            <a:r>
              <a:rPr lang="tr-TR" b="1" dirty="0"/>
              <a:t>Yiyecek ve içecek hizmetleri alanı otel, restoran, kafeterya, pastane, toplu beslenme kurumları vb. yerlerde hijyen ve sanitasyon kurallarına uygun olarak yiyecek ve içeceklerin servise hazır hâle getirilip müşteriye sunulduğu hizmet alanıdır.</a:t>
            </a:r>
          </a:p>
        </p:txBody>
      </p:sp>
    </p:spTree>
    <p:extLst>
      <p:ext uri="{BB962C8B-B14F-4D97-AF65-F5344CB8AC3E}">
        <p14:creationId xmlns:p14="http://schemas.microsoft.com/office/powerpoint/2010/main" xmlns="" val="415069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95CE155C-E2AB-BA0F-814A-CF7B3549D7D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1FF9CEF5-A50D-4B8B-9852-D76F70378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Resim 6" descr="yüzme havuzu, gökyüzü, su, dış mekan içeren bir resim&#10;&#10;Yapay zeka tarafından oluşturulan içerik yanlış olabilir.">
            <a:extLst>
              <a:ext uri="{FF2B5EF4-FFF2-40B4-BE49-F238E27FC236}">
                <a16:creationId xmlns:a16="http://schemas.microsoft.com/office/drawing/2014/main" xmlns="" id="{63C548EF-5028-ED1C-C68D-3455DB92A6C6}"/>
              </a:ext>
            </a:extLst>
          </p:cNvPr>
          <p:cNvPicPr>
            <a:picLocks noChangeAspect="1"/>
          </p:cNvPicPr>
          <p:nvPr/>
        </p:nvPicPr>
        <p:blipFill>
          <a:blip r:embed="rId3">
            <a:alphaModFix amt="40000"/>
            <a:extLst>
              <a:ext uri="{28A0092B-C50C-407E-A947-70E740481C1C}">
                <a14:useLocalDpi xmlns:a14="http://schemas.microsoft.com/office/drawing/2010/main" xmlns="" val="0"/>
              </a:ext>
            </a:extLst>
          </a:blip>
          <a:srcRect l="9137" r="4632" b="2"/>
          <a:stretch/>
        </p:blipFill>
        <p:spPr>
          <a:xfrm>
            <a:off x="20" y="10"/>
            <a:ext cx="6065500" cy="6857990"/>
          </a:xfrm>
          <a:prstGeom prst="rect">
            <a:avLst/>
          </a:prstGeom>
        </p:spPr>
      </p:pic>
      <p:sp>
        <p:nvSpPr>
          <p:cNvPr id="26" name="Rectangle 25">
            <a:extLst>
              <a:ext uri="{FF2B5EF4-FFF2-40B4-BE49-F238E27FC236}">
                <a16:creationId xmlns:a16="http://schemas.microsoft.com/office/drawing/2014/main" xmlns="" id="{30684D86-C9D1-40C3-A9B6-EC935C7312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Freeform 33">
            <a:extLst>
              <a:ext uri="{FF2B5EF4-FFF2-40B4-BE49-F238E27FC236}">
                <a16:creationId xmlns:a16="http://schemas.microsoft.com/office/drawing/2014/main" xmlns="" id="{1EDF7896-F56A-49DA-90F3-F5CE8B98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pic>
        <p:nvPicPr>
          <p:cNvPr id="5" name="Resim 4" descr="su, metin, dış mekan, doğa içeren bir resim&#10;&#10;Yapay zeka tarafından oluşturulan içerik yanlış olabilir.">
            <a:extLst>
              <a:ext uri="{FF2B5EF4-FFF2-40B4-BE49-F238E27FC236}">
                <a16:creationId xmlns:a16="http://schemas.microsoft.com/office/drawing/2014/main" xmlns="" id="{5A6501E7-2607-1055-B43F-542FF24E7E09}"/>
              </a:ext>
            </a:extLst>
          </p:cNvPr>
          <p:cNvPicPr>
            <a:picLocks noChangeAspect="1"/>
          </p:cNvPicPr>
          <p:nvPr/>
        </p:nvPicPr>
        <p:blipFill>
          <a:blip r:embed="rId4">
            <a:alphaModFix amt="40000"/>
            <a:extLst>
              <a:ext uri="{28A0092B-C50C-407E-A947-70E740481C1C}">
                <a14:useLocalDpi xmlns:a14="http://schemas.microsoft.com/office/drawing/2010/main" xmlns="" val="0"/>
              </a:ext>
            </a:extLst>
          </a:blip>
          <a:srcRect l="25464" r="12604"/>
          <a:stretch/>
        </p:blipFill>
        <p:spPr>
          <a:xfrm>
            <a:off x="6065520" y="4748"/>
            <a:ext cx="6111240" cy="6858000"/>
          </a:xfrm>
          <a:prstGeom prst="rect">
            <a:avLst/>
          </a:prstGeom>
        </p:spPr>
      </p:pic>
      <p:sp>
        <p:nvSpPr>
          <p:cNvPr id="2" name="Başlık 1">
            <a:extLst>
              <a:ext uri="{FF2B5EF4-FFF2-40B4-BE49-F238E27FC236}">
                <a16:creationId xmlns:a16="http://schemas.microsoft.com/office/drawing/2014/main" xmlns="" id="{D5ABE61B-717A-46FF-76FB-05F3F217A95E}"/>
              </a:ext>
            </a:extLst>
          </p:cNvPr>
          <p:cNvSpPr>
            <a:spLocks noGrp="1"/>
          </p:cNvSpPr>
          <p:nvPr>
            <p:ph type="ctrTitle"/>
          </p:nvPr>
        </p:nvSpPr>
        <p:spPr>
          <a:xfrm>
            <a:off x="2589213" y="2514600"/>
            <a:ext cx="8915399" cy="2262781"/>
          </a:xfrm>
        </p:spPr>
        <p:txBody>
          <a:bodyPr>
            <a:normAutofit/>
          </a:bodyPr>
          <a:lstStyle/>
          <a:p>
            <a:r>
              <a:rPr lang="tr-TR">
                <a:solidFill>
                  <a:schemeClr val="tx1"/>
                </a:solidFill>
              </a:rPr>
              <a:t>ÇALIŞMIŞ OLDUĞUMUZ OTELLER</a:t>
            </a:r>
          </a:p>
        </p:txBody>
      </p:sp>
      <p:sp>
        <p:nvSpPr>
          <p:cNvPr id="3" name="Alt Başlık 2">
            <a:extLst>
              <a:ext uri="{FF2B5EF4-FFF2-40B4-BE49-F238E27FC236}">
                <a16:creationId xmlns:a16="http://schemas.microsoft.com/office/drawing/2014/main" xmlns="" id="{E536D391-274F-5A47-E497-3AAE84AD5672}"/>
              </a:ext>
            </a:extLst>
          </p:cNvPr>
          <p:cNvSpPr>
            <a:spLocks noGrp="1"/>
          </p:cNvSpPr>
          <p:nvPr>
            <p:ph type="subTitle" idx="1"/>
          </p:nvPr>
        </p:nvSpPr>
        <p:spPr>
          <a:xfrm>
            <a:off x="2589213" y="4777379"/>
            <a:ext cx="8915399" cy="1126283"/>
          </a:xfrm>
        </p:spPr>
        <p:txBody>
          <a:bodyPr>
            <a:normAutofit/>
          </a:bodyPr>
          <a:lstStyle/>
          <a:p>
            <a:r>
              <a:rPr lang="tr-TR" dirty="0"/>
              <a:t>ANTALYA BELEK                              BODRUM TORBA</a:t>
            </a:r>
          </a:p>
        </p:txBody>
      </p:sp>
    </p:spTree>
    <p:extLst>
      <p:ext uri="{BB962C8B-B14F-4D97-AF65-F5344CB8AC3E}">
        <p14:creationId xmlns:p14="http://schemas.microsoft.com/office/powerpoint/2010/main" xmlns="" val="2350899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xmlns="" id="{E782354E-6203-F78E-8587-8C556CE77A2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BB032D1C-F023-CB7E-E647-E707B9F44503}"/>
              </a:ext>
            </a:extLst>
          </p:cNvPr>
          <p:cNvSpPr>
            <a:spLocks noGrp="1"/>
          </p:cNvSpPr>
          <p:nvPr>
            <p:ph type="ctrTitle"/>
          </p:nvPr>
        </p:nvSpPr>
        <p:spPr>
          <a:xfrm>
            <a:off x="2589213" y="4775200"/>
            <a:ext cx="8915399" cy="823448"/>
          </a:xfrm>
        </p:spPr>
        <p:txBody>
          <a:bodyPr>
            <a:normAutofit/>
          </a:bodyPr>
          <a:lstStyle/>
          <a:p>
            <a:pPr>
              <a:lnSpc>
                <a:spcPct val="90000"/>
              </a:lnSpc>
            </a:pPr>
            <a:r>
              <a:rPr lang="tr-TR" sz="3100"/>
              <a:t>ÖĞRENCİLERİMİZİN STAJLARINDAN KARELER</a:t>
            </a:r>
          </a:p>
        </p:txBody>
      </p:sp>
      <p:sp>
        <p:nvSpPr>
          <p:cNvPr id="3" name="Alt Başlık 2">
            <a:extLst>
              <a:ext uri="{FF2B5EF4-FFF2-40B4-BE49-F238E27FC236}">
                <a16:creationId xmlns:a16="http://schemas.microsoft.com/office/drawing/2014/main" xmlns="" id="{D6D59972-C101-23FA-EAA9-84EBE5D00BF6}"/>
              </a:ext>
            </a:extLst>
          </p:cNvPr>
          <p:cNvSpPr>
            <a:spLocks noGrp="1"/>
          </p:cNvSpPr>
          <p:nvPr>
            <p:ph type="subTitle" idx="1"/>
          </p:nvPr>
        </p:nvSpPr>
        <p:spPr>
          <a:xfrm>
            <a:off x="2589213" y="5598647"/>
            <a:ext cx="8915399" cy="522754"/>
          </a:xfrm>
        </p:spPr>
        <p:txBody>
          <a:bodyPr>
            <a:normAutofit/>
          </a:bodyPr>
          <a:lstStyle/>
          <a:p>
            <a:endParaRPr lang="tr-TR" dirty="0"/>
          </a:p>
        </p:txBody>
      </p:sp>
      <p:pic>
        <p:nvPicPr>
          <p:cNvPr id="7" name="Resim 6" descr="kişi, şahıs, giyim, duvar, iç mekan içeren bir resim&#10;&#10;Yapay zeka tarafından oluşturulan içerik yanlış olabilir.">
            <a:extLst>
              <a:ext uri="{FF2B5EF4-FFF2-40B4-BE49-F238E27FC236}">
                <a16:creationId xmlns:a16="http://schemas.microsoft.com/office/drawing/2014/main" xmlns="" id="{7342DC57-78C6-7F92-C4EF-86DFCAFEDB1F}"/>
              </a:ext>
            </a:extLst>
          </p:cNvPr>
          <p:cNvPicPr>
            <a:picLocks noChangeAspect="1"/>
          </p:cNvPicPr>
          <p:nvPr/>
        </p:nvPicPr>
        <p:blipFill>
          <a:blip r:embed="rId2">
            <a:extLst>
              <a:ext uri="{28A0092B-C50C-407E-A947-70E740481C1C}">
                <a14:useLocalDpi xmlns:a14="http://schemas.microsoft.com/office/drawing/2010/main" xmlns="" val="0"/>
              </a:ext>
            </a:extLst>
          </a:blip>
          <a:srcRect r="26770" b="-4"/>
          <a:stretch/>
        </p:blipFill>
        <p:spPr>
          <a:xfrm>
            <a:off x="2589213" y="634963"/>
            <a:ext cx="2858604" cy="3854971"/>
          </a:xfrm>
          <a:prstGeom prst="rect">
            <a:avLst/>
          </a:prstGeom>
        </p:spPr>
      </p:pic>
      <p:pic>
        <p:nvPicPr>
          <p:cNvPr id="9" name="Resim 8" descr="iç mekan, mutfak tezgahı, raf, zemin içeren bir resim&#10;&#10;Yapay zeka tarafından oluşturulan içerik yanlış olabilir.">
            <a:extLst>
              <a:ext uri="{FF2B5EF4-FFF2-40B4-BE49-F238E27FC236}">
                <a16:creationId xmlns:a16="http://schemas.microsoft.com/office/drawing/2014/main" xmlns="" id="{609030E7-09D0-9352-F3B7-57DA1C7F71A4}"/>
              </a:ext>
            </a:extLst>
          </p:cNvPr>
          <p:cNvPicPr>
            <a:picLocks noChangeAspect="1"/>
          </p:cNvPicPr>
          <p:nvPr/>
        </p:nvPicPr>
        <p:blipFill>
          <a:blip r:embed="rId3">
            <a:extLst>
              <a:ext uri="{28A0092B-C50C-407E-A947-70E740481C1C}">
                <a14:useLocalDpi xmlns:a14="http://schemas.microsoft.com/office/drawing/2010/main" xmlns="" val="0"/>
              </a:ext>
            </a:extLst>
          </a:blip>
          <a:srcRect l="11548" r="14583" b="2"/>
          <a:stretch/>
        </p:blipFill>
        <p:spPr>
          <a:xfrm>
            <a:off x="5599757" y="631823"/>
            <a:ext cx="2876457" cy="3854971"/>
          </a:xfrm>
          <a:prstGeom prst="rect">
            <a:avLst/>
          </a:prstGeom>
        </p:spPr>
      </p:pic>
      <p:pic>
        <p:nvPicPr>
          <p:cNvPr id="5" name="Resim 4" descr="dış mekan, gökyüzü, mobilya, giyim içeren bir resim&#10;&#10;Yapay zeka tarafından oluşturulan içerik yanlış olabilir.">
            <a:extLst>
              <a:ext uri="{FF2B5EF4-FFF2-40B4-BE49-F238E27FC236}">
                <a16:creationId xmlns:a16="http://schemas.microsoft.com/office/drawing/2014/main" xmlns="" id="{DEEF11B6-E086-0702-E360-624F34178933}"/>
              </a:ext>
            </a:extLst>
          </p:cNvPr>
          <p:cNvPicPr>
            <a:picLocks noChangeAspect="1"/>
          </p:cNvPicPr>
          <p:nvPr/>
        </p:nvPicPr>
        <p:blipFill>
          <a:blip r:embed="rId4">
            <a:extLst>
              <a:ext uri="{28A0092B-C50C-407E-A947-70E740481C1C}">
                <a14:useLocalDpi xmlns:a14="http://schemas.microsoft.com/office/drawing/2010/main" xmlns="" val="0"/>
              </a:ext>
            </a:extLst>
          </a:blip>
          <a:srcRect l="19693" r="7181" b="-1"/>
          <a:stretch/>
        </p:blipFill>
        <p:spPr>
          <a:xfrm>
            <a:off x="8628153" y="631823"/>
            <a:ext cx="2876457" cy="3854971"/>
          </a:xfrm>
          <a:prstGeom prst="rect">
            <a:avLst/>
          </a:prstGeom>
        </p:spPr>
      </p:pic>
    </p:spTree>
    <p:extLst>
      <p:ext uri="{BB962C8B-B14F-4D97-AF65-F5344CB8AC3E}">
        <p14:creationId xmlns:p14="http://schemas.microsoft.com/office/powerpoint/2010/main" xmlns="" val="29497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xmlns="" id="{B4D2B3B0-6F8A-5616-6BC7-0F67F80A6310}"/>
            </a:ext>
          </a:extLst>
        </p:cNvPr>
        <p:cNvGrpSpPr/>
        <p:nvPr/>
      </p:nvGrpSpPr>
      <p:grpSpPr>
        <a:xfrm>
          <a:off x="0" y="0"/>
          <a:ext cx="0" cy="0"/>
          <a:chOff x="0" y="0"/>
          <a:chExt cx="0" cy="0"/>
        </a:xfrm>
      </p:grpSpPr>
      <p:sp useBgFill="1">
        <p:nvSpPr>
          <p:cNvPr id="82" name="Rectangle 46">
            <a:extLst>
              <a:ext uri="{FF2B5EF4-FFF2-40B4-BE49-F238E27FC236}">
                <a16:creationId xmlns:a16="http://schemas.microsoft.com/office/drawing/2014/main" xmlns="" id="{97A5CE44-9D07-4AD7-B94C-7C9351367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48">
            <a:extLst>
              <a:ext uri="{FF2B5EF4-FFF2-40B4-BE49-F238E27FC236}">
                <a16:creationId xmlns:a16="http://schemas.microsoft.com/office/drawing/2014/main" xmlns="" id="{1A703601-C9B7-448F-B403-01CBCB088B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047" y="935646"/>
            <a:ext cx="4851190"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0">
            <a:extLst>
              <a:ext uri="{FF2B5EF4-FFF2-40B4-BE49-F238E27FC236}">
                <a16:creationId xmlns:a16="http://schemas.microsoft.com/office/drawing/2014/main" xmlns="" id="{7923CDCA-D161-4CE7-BA92-92AE20B96D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87364" y="228600"/>
            <a:ext cx="2851523" cy="6638625"/>
            <a:chOff x="2487613" y="285750"/>
            <a:chExt cx="2428875" cy="5654676"/>
          </a:xfrm>
        </p:grpSpPr>
        <p:sp>
          <p:nvSpPr>
            <p:cNvPr id="85" name="Freeform 11">
              <a:extLst>
                <a:ext uri="{FF2B5EF4-FFF2-40B4-BE49-F238E27FC236}">
                  <a16:creationId xmlns:a16="http://schemas.microsoft.com/office/drawing/2014/main" xmlns="" id="{AFFB0997-74F4-42F6-80A7-7C1B6BD37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86" name="Freeform 12">
              <a:extLst>
                <a:ext uri="{FF2B5EF4-FFF2-40B4-BE49-F238E27FC236}">
                  <a16:creationId xmlns:a16="http://schemas.microsoft.com/office/drawing/2014/main" xmlns="" id="{A14E1792-3BAD-41B1-A563-2180A26E6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87" name="Freeform 13">
              <a:extLst>
                <a:ext uri="{FF2B5EF4-FFF2-40B4-BE49-F238E27FC236}">
                  <a16:creationId xmlns:a16="http://schemas.microsoft.com/office/drawing/2014/main" xmlns="" id="{C30D05BD-CE6E-4143-946E-A2C5EC7CF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88" name="Freeform 14">
              <a:extLst>
                <a:ext uri="{FF2B5EF4-FFF2-40B4-BE49-F238E27FC236}">
                  <a16:creationId xmlns:a16="http://schemas.microsoft.com/office/drawing/2014/main" xmlns="" id="{4317EBD8-70E0-492B-B401-C72697C7D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89" name="Freeform 15">
              <a:extLst>
                <a:ext uri="{FF2B5EF4-FFF2-40B4-BE49-F238E27FC236}">
                  <a16:creationId xmlns:a16="http://schemas.microsoft.com/office/drawing/2014/main" xmlns="" id="{60545381-EDB5-47D8-9497-D5802F5A4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90" name="Freeform 16">
              <a:extLst>
                <a:ext uri="{FF2B5EF4-FFF2-40B4-BE49-F238E27FC236}">
                  <a16:creationId xmlns:a16="http://schemas.microsoft.com/office/drawing/2014/main" xmlns="" id="{E67012E4-2FDC-4F96-A145-1E426784C4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91" name="Freeform 17">
              <a:extLst>
                <a:ext uri="{FF2B5EF4-FFF2-40B4-BE49-F238E27FC236}">
                  <a16:creationId xmlns:a16="http://schemas.microsoft.com/office/drawing/2014/main" xmlns="" id="{C088EA8D-BA27-4043-967F-595BE451C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92" name="Freeform 18">
              <a:extLst>
                <a:ext uri="{FF2B5EF4-FFF2-40B4-BE49-F238E27FC236}">
                  <a16:creationId xmlns:a16="http://schemas.microsoft.com/office/drawing/2014/main" xmlns="" id="{7D7B306D-2572-4DF7-BC2E-6752033177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93" name="Freeform 19">
              <a:extLst>
                <a:ext uri="{FF2B5EF4-FFF2-40B4-BE49-F238E27FC236}">
                  <a16:creationId xmlns:a16="http://schemas.microsoft.com/office/drawing/2014/main" xmlns="" id="{EBFED6A3-D5D7-4F26-B6EB-091492A9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94" name="Freeform 20">
              <a:extLst>
                <a:ext uri="{FF2B5EF4-FFF2-40B4-BE49-F238E27FC236}">
                  <a16:creationId xmlns:a16="http://schemas.microsoft.com/office/drawing/2014/main" xmlns="" id="{57CA315F-B9C5-4899-A337-C1389083C6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62" name="Freeform 21">
              <a:extLst>
                <a:ext uri="{FF2B5EF4-FFF2-40B4-BE49-F238E27FC236}">
                  <a16:creationId xmlns:a16="http://schemas.microsoft.com/office/drawing/2014/main" xmlns="" id="{F3C62C3A-023D-428B-AEEA-68C9B037B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95" name="Freeform 22">
              <a:extLst>
                <a:ext uri="{FF2B5EF4-FFF2-40B4-BE49-F238E27FC236}">
                  <a16:creationId xmlns:a16="http://schemas.microsoft.com/office/drawing/2014/main" xmlns="" id="{6132B97B-0D55-426A-8D75-9E7F8FCE70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grpSp>
        <p:nvGrpSpPr>
          <p:cNvPr id="96" name="Group 64">
            <a:extLst>
              <a:ext uri="{FF2B5EF4-FFF2-40B4-BE49-F238E27FC236}">
                <a16:creationId xmlns:a16="http://schemas.microsoft.com/office/drawing/2014/main" xmlns="" id="{B28C8CE4-C5A6-4B6C-B428-1D2852C394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14579" y="-786"/>
            <a:ext cx="2356675" cy="6854040"/>
            <a:chOff x="6627813" y="194833"/>
            <a:chExt cx="1952625" cy="5678918"/>
          </a:xfrm>
        </p:grpSpPr>
        <p:sp>
          <p:nvSpPr>
            <p:cNvPr id="97" name="Freeform 27">
              <a:extLst>
                <a:ext uri="{FF2B5EF4-FFF2-40B4-BE49-F238E27FC236}">
                  <a16:creationId xmlns:a16="http://schemas.microsoft.com/office/drawing/2014/main" xmlns="" id="{6C6C0EAF-AF4D-4E28-B480-93C9A324D9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98" name="Freeform 28">
              <a:extLst>
                <a:ext uri="{FF2B5EF4-FFF2-40B4-BE49-F238E27FC236}">
                  <a16:creationId xmlns:a16="http://schemas.microsoft.com/office/drawing/2014/main" xmlns="" id="{C254D393-7673-4399-AE7D-933ED61B16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99" name="Freeform 29">
              <a:extLst>
                <a:ext uri="{FF2B5EF4-FFF2-40B4-BE49-F238E27FC236}">
                  <a16:creationId xmlns:a16="http://schemas.microsoft.com/office/drawing/2014/main" xmlns="" id="{76A48428-8958-41F8-BCFD-F9EB16A177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100" name="Freeform 30">
              <a:extLst>
                <a:ext uri="{FF2B5EF4-FFF2-40B4-BE49-F238E27FC236}">
                  <a16:creationId xmlns:a16="http://schemas.microsoft.com/office/drawing/2014/main" xmlns="" id="{F895B04F-691C-404F-A9F1-47B315756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101" name="Freeform 31">
              <a:extLst>
                <a:ext uri="{FF2B5EF4-FFF2-40B4-BE49-F238E27FC236}">
                  <a16:creationId xmlns:a16="http://schemas.microsoft.com/office/drawing/2014/main" xmlns="" id="{38BAB3B8-E8BB-4327-9E73-FFAD5597B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102" name="Freeform 32">
              <a:extLst>
                <a:ext uri="{FF2B5EF4-FFF2-40B4-BE49-F238E27FC236}">
                  <a16:creationId xmlns:a16="http://schemas.microsoft.com/office/drawing/2014/main" xmlns="" id="{88ED23AE-358F-4EEC-8D62-917EBED710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103" name="Freeform 33">
              <a:extLst>
                <a:ext uri="{FF2B5EF4-FFF2-40B4-BE49-F238E27FC236}">
                  <a16:creationId xmlns:a16="http://schemas.microsoft.com/office/drawing/2014/main" xmlns="" id="{776F07C9-FA92-406A-B934-95BE8CAED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104" name="Freeform 34">
              <a:extLst>
                <a:ext uri="{FF2B5EF4-FFF2-40B4-BE49-F238E27FC236}">
                  <a16:creationId xmlns:a16="http://schemas.microsoft.com/office/drawing/2014/main" xmlns="" id="{BDA1CEAF-E0AD-4A46-8E40-9251837CBF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105" name="Freeform 35">
              <a:extLst>
                <a:ext uri="{FF2B5EF4-FFF2-40B4-BE49-F238E27FC236}">
                  <a16:creationId xmlns:a16="http://schemas.microsoft.com/office/drawing/2014/main" xmlns="" id="{53D21C6F-F2ED-4F73-8B4D-9E2FECBB97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106" name="Freeform 36">
              <a:extLst>
                <a:ext uri="{FF2B5EF4-FFF2-40B4-BE49-F238E27FC236}">
                  <a16:creationId xmlns:a16="http://schemas.microsoft.com/office/drawing/2014/main" xmlns="" id="{2FED37FF-C037-4A76-A8D6-33525D19B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76" name="Freeform 37">
              <a:extLst>
                <a:ext uri="{FF2B5EF4-FFF2-40B4-BE49-F238E27FC236}">
                  <a16:creationId xmlns:a16="http://schemas.microsoft.com/office/drawing/2014/main" xmlns="" id="{8DE0DC4B-718F-4E78-A0AB-8442F28A8C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107" name="Freeform 38">
              <a:extLst>
                <a:ext uri="{FF2B5EF4-FFF2-40B4-BE49-F238E27FC236}">
                  <a16:creationId xmlns:a16="http://schemas.microsoft.com/office/drawing/2014/main" xmlns="" id="{8F80CA79-E2F4-4B1D-97DE-04F9215B0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2" name="Başlık 1">
            <a:extLst>
              <a:ext uri="{FF2B5EF4-FFF2-40B4-BE49-F238E27FC236}">
                <a16:creationId xmlns:a16="http://schemas.microsoft.com/office/drawing/2014/main" xmlns="" id="{79389E83-958F-879F-6652-5A834370084E}"/>
              </a:ext>
            </a:extLst>
          </p:cNvPr>
          <p:cNvSpPr>
            <a:spLocks noGrp="1"/>
          </p:cNvSpPr>
          <p:nvPr>
            <p:ph type="ctrTitle"/>
          </p:nvPr>
        </p:nvSpPr>
        <p:spPr>
          <a:xfrm>
            <a:off x="8324602" y="935646"/>
            <a:ext cx="3181597" cy="3841735"/>
          </a:xfrm>
        </p:spPr>
        <p:txBody>
          <a:bodyPr>
            <a:normAutofit/>
          </a:bodyPr>
          <a:lstStyle/>
          <a:p>
            <a:r>
              <a:rPr lang="tr-TR" sz="3400"/>
              <a:t>OKULUMUZUN ERASMUS PROJESİ</a:t>
            </a:r>
          </a:p>
        </p:txBody>
      </p:sp>
      <p:sp>
        <p:nvSpPr>
          <p:cNvPr id="3" name="Alt Başlık 2">
            <a:extLst>
              <a:ext uri="{FF2B5EF4-FFF2-40B4-BE49-F238E27FC236}">
                <a16:creationId xmlns:a16="http://schemas.microsoft.com/office/drawing/2014/main" xmlns="" id="{79B8FBBE-E390-CEDE-A1BC-923D999A62A0}"/>
              </a:ext>
            </a:extLst>
          </p:cNvPr>
          <p:cNvSpPr>
            <a:spLocks noGrp="1"/>
          </p:cNvSpPr>
          <p:nvPr>
            <p:ph type="subTitle" idx="1"/>
          </p:nvPr>
        </p:nvSpPr>
        <p:spPr>
          <a:xfrm>
            <a:off x="8324602" y="4777379"/>
            <a:ext cx="3181598" cy="1126283"/>
          </a:xfrm>
        </p:spPr>
        <p:txBody>
          <a:bodyPr>
            <a:normAutofit/>
          </a:bodyPr>
          <a:lstStyle/>
          <a:p>
            <a:r>
              <a:rPr lang="tr-TR" dirty="0"/>
              <a:t>3 AY BOYUNCA EĞİTİM İÇİN ÖĞRENCİLERİMİZİ BARSELONAYA YOLLADIK.</a:t>
            </a:r>
          </a:p>
        </p:txBody>
      </p:sp>
      <p:pic>
        <p:nvPicPr>
          <p:cNvPr id="5" name="Resim 4" descr="giyim, kişi, şahıs, adam, insan, insan yüzü içeren bir resim&#10;&#10;Yapay zeka tarafından oluşturulan içerik yanlış olabilir.">
            <a:extLst>
              <a:ext uri="{FF2B5EF4-FFF2-40B4-BE49-F238E27FC236}">
                <a16:creationId xmlns:a16="http://schemas.microsoft.com/office/drawing/2014/main" xmlns="" id="{57BA3462-62BF-8DF4-0E64-FFCA789F180A}"/>
              </a:ext>
            </a:extLst>
          </p:cNvPr>
          <p:cNvPicPr>
            <a:picLocks noChangeAspect="1"/>
          </p:cNvPicPr>
          <p:nvPr/>
        </p:nvPicPr>
        <p:blipFill>
          <a:blip r:embed="rId2">
            <a:extLst>
              <a:ext uri="{28A0092B-C50C-407E-A947-70E740481C1C}">
                <a14:useLocalDpi xmlns:a14="http://schemas.microsoft.com/office/drawing/2010/main" xmlns="" val="0"/>
              </a:ext>
            </a:extLst>
          </a:blip>
          <a:srcRect t="25541" r="1" b="16700"/>
          <a:stretch/>
        </p:blipFill>
        <p:spPr>
          <a:xfrm>
            <a:off x="929675" y="1250067"/>
            <a:ext cx="4213521" cy="4326599"/>
          </a:xfrm>
          <a:prstGeom prst="rect">
            <a:avLst/>
          </a:prstGeom>
        </p:spPr>
      </p:pic>
      <p:sp>
        <p:nvSpPr>
          <p:cNvPr id="108" name="Rectangle 78">
            <a:extLst>
              <a:ext uri="{FF2B5EF4-FFF2-40B4-BE49-F238E27FC236}">
                <a16:creationId xmlns:a16="http://schemas.microsoft.com/office/drawing/2014/main" xmlns="" id="{E15F4FDF-1B24-4F56-AF01-4D0645A8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81" name="Freeform 33">
            <a:extLst>
              <a:ext uri="{FF2B5EF4-FFF2-40B4-BE49-F238E27FC236}">
                <a16:creationId xmlns:a16="http://schemas.microsoft.com/office/drawing/2014/main" xmlns="" id="{4FD76CDA-1C6B-40B2-9A61-FD38CE1B4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Tree>
    <p:extLst>
      <p:ext uri="{BB962C8B-B14F-4D97-AF65-F5344CB8AC3E}">
        <p14:creationId xmlns:p14="http://schemas.microsoft.com/office/powerpoint/2010/main" xmlns="" val="34973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xmlns="" id="{B1FFD74A-7D33-5342-89CA-A18ED39CD0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7A5CE44-9D07-4AD7-B94C-7C9351367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A703601-C9B7-448F-B403-01CBCB088B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047" y="935646"/>
            <a:ext cx="4851190"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7923CDCA-D161-4CE7-BA92-92AE20B96D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87364" y="228600"/>
            <a:ext cx="2851523" cy="6638625"/>
            <a:chOff x="2487613" y="285750"/>
            <a:chExt cx="2428875" cy="5654676"/>
          </a:xfrm>
        </p:grpSpPr>
        <p:sp>
          <p:nvSpPr>
            <p:cNvPr id="15" name="Freeform 11">
              <a:extLst>
                <a:ext uri="{FF2B5EF4-FFF2-40B4-BE49-F238E27FC236}">
                  <a16:creationId xmlns:a16="http://schemas.microsoft.com/office/drawing/2014/main" xmlns="" id="{AFFB0997-74F4-42F6-80A7-7C1B6BD37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16" name="Freeform 12">
              <a:extLst>
                <a:ext uri="{FF2B5EF4-FFF2-40B4-BE49-F238E27FC236}">
                  <a16:creationId xmlns:a16="http://schemas.microsoft.com/office/drawing/2014/main" xmlns="" id="{A14E1792-3BAD-41B1-A563-2180A26E6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17" name="Freeform 13">
              <a:extLst>
                <a:ext uri="{FF2B5EF4-FFF2-40B4-BE49-F238E27FC236}">
                  <a16:creationId xmlns:a16="http://schemas.microsoft.com/office/drawing/2014/main" xmlns="" id="{C30D05BD-CE6E-4143-946E-A2C5EC7CF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18" name="Freeform 14">
              <a:extLst>
                <a:ext uri="{FF2B5EF4-FFF2-40B4-BE49-F238E27FC236}">
                  <a16:creationId xmlns:a16="http://schemas.microsoft.com/office/drawing/2014/main" xmlns="" id="{4317EBD8-70E0-492B-B401-C72697C7D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19" name="Freeform 15">
              <a:extLst>
                <a:ext uri="{FF2B5EF4-FFF2-40B4-BE49-F238E27FC236}">
                  <a16:creationId xmlns:a16="http://schemas.microsoft.com/office/drawing/2014/main" xmlns="" id="{60545381-EDB5-47D8-9497-D5802F5A4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20" name="Freeform 16">
              <a:extLst>
                <a:ext uri="{FF2B5EF4-FFF2-40B4-BE49-F238E27FC236}">
                  <a16:creationId xmlns:a16="http://schemas.microsoft.com/office/drawing/2014/main" xmlns="" id="{E67012E4-2FDC-4F96-A145-1E426784C4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21" name="Freeform 17">
              <a:extLst>
                <a:ext uri="{FF2B5EF4-FFF2-40B4-BE49-F238E27FC236}">
                  <a16:creationId xmlns:a16="http://schemas.microsoft.com/office/drawing/2014/main" xmlns="" id="{C088EA8D-BA27-4043-967F-595BE451C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22" name="Freeform 18">
              <a:extLst>
                <a:ext uri="{FF2B5EF4-FFF2-40B4-BE49-F238E27FC236}">
                  <a16:creationId xmlns:a16="http://schemas.microsoft.com/office/drawing/2014/main" xmlns="" id="{7D7B306D-2572-4DF7-BC2E-6752033177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23" name="Freeform 19">
              <a:extLst>
                <a:ext uri="{FF2B5EF4-FFF2-40B4-BE49-F238E27FC236}">
                  <a16:creationId xmlns:a16="http://schemas.microsoft.com/office/drawing/2014/main" xmlns="" id="{EBFED6A3-D5D7-4F26-B6EB-091492A9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24" name="Freeform 20">
              <a:extLst>
                <a:ext uri="{FF2B5EF4-FFF2-40B4-BE49-F238E27FC236}">
                  <a16:creationId xmlns:a16="http://schemas.microsoft.com/office/drawing/2014/main" xmlns="" id="{57CA315F-B9C5-4899-A337-C1389083C6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25" name="Freeform 21">
              <a:extLst>
                <a:ext uri="{FF2B5EF4-FFF2-40B4-BE49-F238E27FC236}">
                  <a16:creationId xmlns:a16="http://schemas.microsoft.com/office/drawing/2014/main" xmlns="" id="{F3C62C3A-023D-428B-AEEA-68C9B037B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26" name="Freeform 22">
              <a:extLst>
                <a:ext uri="{FF2B5EF4-FFF2-40B4-BE49-F238E27FC236}">
                  <a16:creationId xmlns:a16="http://schemas.microsoft.com/office/drawing/2014/main" xmlns="" id="{6132B97B-0D55-426A-8D75-9E7F8FCE70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grpSp>
        <p:nvGrpSpPr>
          <p:cNvPr id="28" name="Group 27">
            <a:extLst>
              <a:ext uri="{FF2B5EF4-FFF2-40B4-BE49-F238E27FC236}">
                <a16:creationId xmlns:a16="http://schemas.microsoft.com/office/drawing/2014/main" xmlns="" id="{B28C8CE4-C5A6-4B6C-B428-1D2852C394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14579" y="-786"/>
            <a:ext cx="2356675" cy="6854040"/>
            <a:chOff x="6627813" y="194833"/>
            <a:chExt cx="1952625" cy="5678918"/>
          </a:xfrm>
        </p:grpSpPr>
        <p:sp>
          <p:nvSpPr>
            <p:cNvPr id="29" name="Freeform 27">
              <a:extLst>
                <a:ext uri="{FF2B5EF4-FFF2-40B4-BE49-F238E27FC236}">
                  <a16:creationId xmlns:a16="http://schemas.microsoft.com/office/drawing/2014/main" xmlns="" id="{6C6C0EAF-AF4D-4E28-B480-93C9A324D9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30" name="Freeform 28">
              <a:extLst>
                <a:ext uri="{FF2B5EF4-FFF2-40B4-BE49-F238E27FC236}">
                  <a16:creationId xmlns:a16="http://schemas.microsoft.com/office/drawing/2014/main" xmlns="" id="{C254D393-7673-4399-AE7D-933ED61B16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31" name="Freeform 29">
              <a:extLst>
                <a:ext uri="{FF2B5EF4-FFF2-40B4-BE49-F238E27FC236}">
                  <a16:creationId xmlns:a16="http://schemas.microsoft.com/office/drawing/2014/main" xmlns="" id="{76A48428-8958-41F8-BCFD-F9EB16A177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32" name="Freeform 30">
              <a:extLst>
                <a:ext uri="{FF2B5EF4-FFF2-40B4-BE49-F238E27FC236}">
                  <a16:creationId xmlns:a16="http://schemas.microsoft.com/office/drawing/2014/main" xmlns="" id="{F895B04F-691C-404F-A9F1-47B315756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33" name="Freeform 31">
              <a:extLst>
                <a:ext uri="{FF2B5EF4-FFF2-40B4-BE49-F238E27FC236}">
                  <a16:creationId xmlns:a16="http://schemas.microsoft.com/office/drawing/2014/main" xmlns="" id="{38BAB3B8-E8BB-4327-9E73-FFAD5597B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34" name="Freeform 32">
              <a:extLst>
                <a:ext uri="{FF2B5EF4-FFF2-40B4-BE49-F238E27FC236}">
                  <a16:creationId xmlns:a16="http://schemas.microsoft.com/office/drawing/2014/main" xmlns="" id="{88ED23AE-358F-4EEC-8D62-917EBED710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35" name="Freeform 33">
              <a:extLst>
                <a:ext uri="{FF2B5EF4-FFF2-40B4-BE49-F238E27FC236}">
                  <a16:creationId xmlns:a16="http://schemas.microsoft.com/office/drawing/2014/main" xmlns="" id="{776F07C9-FA92-406A-B934-95BE8CAED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36" name="Freeform 34">
              <a:extLst>
                <a:ext uri="{FF2B5EF4-FFF2-40B4-BE49-F238E27FC236}">
                  <a16:creationId xmlns:a16="http://schemas.microsoft.com/office/drawing/2014/main" xmlns="" id="{BDA1CEAF-E0AD-4A46-8E40-9251837CBF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37" name="Freeform 35">
              <a:extLst>
                <a:ext uri="{FF2B5EF4-FFF2-40B4-BE49-F238E27FC236}">
                  <a16:creationId xmlns:a16="http://schemas.microsoft.com/office/drawing/2014/main" xmlns="" id="{53D21C6F-F2ED-4F73-8B4D-9E2FECBB97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38" name="Freeform 36">
              <a:extLst>
                <a:ext uri="{FF2B5EF4-FFF2-40B4-BE49-F238E27FC236}">
                  <a16:creationId xmlns:a16="http://schemas.microsoft.com/office/drawing/2014/main" xmlns="" id="{2FED37FF-C037-4A76-A8D6-33525D19B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39" name="Freeform 37">
              <a:extLst>
                <a:ext uri="{FF2B5EF4-FFF2-40B4-BE49-F238E27FC236}">
                  <a16:creationId xmlns:a16="http://schemas.microsoft.com/office/drawing/2014/main" xmlns="" id="{8DE0DC4B-718F-4E78-A0AB-8442F28A8C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40" name="Freeform 38">
              <a:extLst>
                <a:ext uri="{FF2B5EF4-FFF2-40B4-BE49-F238E27FC236}">
                  <a16:creationId xmlns:a16="http://schemas.microsoft.com/office/drawing/2014/main" xmlns="" id="{8F80CA79-E2F4-4B1D-97DE-04F9215B0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2" name="Başlık 1">
            <a:extLst>
              <a:ext uri="{FF2B5EF4-FFF2-40B4-BE49-F238E27FC236}">
                <a16:creationId xmlns:a16="http://schemas.microsoft.com/office/drawing/2014/main" xmlns="" id="{C4D67B4F-1377-AFD9-0DCD-BEAC1115F004}"/>
              </a:ext>
            </a:extLst>
          </p:cNvPr>
          <p:cNvSpPr>
            <a:spLocks noGrp="1"/>
          </p:cNvSpPr>
          <p:nvPr>
            <p:ph type="ctrTitle"/>
          </p:nvPr>
        </p:nvSpPr>
        <p:spPr>
          <a:xfrm>
            <a:off x="8324602" y="935646"/>
            <a:ext cx="3181597" cy="3841735"/>
          </a:xfrm>
        </p:spPr>
        <p:txBody>
          <a:bodyPr>
            <a:normAutofit/>
          </a:bodyPr>
          <a:lstStyle/>
          <a:p>
            <a:pPr>
              <a:lnSpc>
                <a:spcPct val="90000"/>
              </a:lnSpc>
            </a:pPr>
            <a:r>
              <a:rPr lang="tr-TR" sz="3400"/>
              <a:t>OKULUMUZUN KATILDIĞI YARIŞMADAN BİR KARE</a:t>
            </a:r>
          </a:p>
        </p:txBody>
      </p:sp>
      <p:sp>
        <p:nvSpPr>
          <p:cNvPr id="3" name="Alt Başlık 2">
            <a:extLst>
              <a:ext uri="{FF2B5EF4-FFF2-40B4-BE49-F238E27FC236}">
                <a16:creationId xmlns:a16="http://schemas.microsoft.com/office/drawing/2014/main" xmlns="" id="{3ECA66D7-1E99-EC81-EE9C-107803AD8703}"/>
              </a:ext>
            </a:extLst>
          </p:cNvPr>
          <p:cNvSpPr>
            <a:spLocks noGrp="1"/>
          </p:cNvSpPr>
          <p:nvPr>
            <p:ph type="subTitle" idx="1"/>
          </p:nvPr>
        </p:nvSpPr>
        <p:spPr>
          <a:xfrm>
            <a:off x="8324602" y="4777379"/>
            <a:ext cx="3181598" cy="1126283"/>
          </a:xfrm>
        </p:spPr>
        <p:txBody>
          <a:bodyPr>
            <a:normAutofit/>
          </a:bodyPr>
          <a:lstStyle/>
          <a:p>
            <a:endParaRPr lang="tr-TR" dirty="0"/>
          </a:p>
        </p:txBody>
      </p:sp>
      <p:pic>
        <p:nvPicPr>
          <p:cNvPr id="5" name="Resim 4" descr="giyim, kişi, şahıs, adam, insan, iç mekan içeren bir resim">
            <a:extLst>
              <a:ext uri="{FF2B5EF4-FFF2-40B4-BE49-F238E27FC236}">
                <a16:creationId xmlns:a16="http://schemas.microsoft.com/office/drawing/2014/main" xmlns="" id="{90FAB612-C07F-CDB2-37A0-FE27A68596C6}"/>
              </a:ext>
            </a:extLst>
          </p:cNvPr>
          <p:cNvPicPr>
            <a:picLocks noChangeAspect="1"/>
          </p:cNvPicPr>
          <p:nvPr/>
        </p:nvPicPr>
        <p:blipFill>
          <a:blip r:embed="rId2" cstate="print">
            <a:extLst>
              <a:ext uri="{28A0092B-C50C-407E-A947-70E740481C1C}">
                <a14:useLocalDpi xmlns:a14="http://schemas.microsoft.com/office/drawing/2010/main" xmlns="" val="0"/>
              </a:ext>
            </a:extLst>
          </a:blip>
          <a:srcRect t="5588" b="17399"/>
          <a:stretch/>
        </p:blipFill>
        <p:spPr>
          <a:xfrm>
            <a:off x="929675" y="1250067"/>
            <a:ext cx="4213521" cy="4326599"/>
          </a:xfrm>
          <a:prstGeom prst="rect">
            <a:avLst/>
          </a:prstGeom>
        </p:spPr>
      </p:pic>
      <p:sp>
        <p:nvSpPr>
          <p:cNvPr id="42" name="Rectangle 41">
            <a:extLst>
              <a:ext uri="{FF2B5EF4-FFF2-40B4-BE49-F238E27FC236}">
                <a16:creationId xmlns:a16="http://schemas.microsoft.com/office/drawing/2014/main" xmlns="" id="{E15F4FDF-1B24-4F56-AF01-4D0645A8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4" name="Freeform 33">
            <a:extLst>
              <a:ext uri="{FF2B5EF4-FFF2-40B4-BE49-F238E27FC236}">
                <a16:creationId xmlns:a16="http://schemas.microsoft.com/office/drawing/2014/main" xmlns="" id="{4FD76CDA-1C6B-40B2-9A61-FD38CE1B4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Tree>
    <p:extLst>
      <p:ext uri="{BB962C8B-B14F-4D97-AF65-F5344CB8AC3E}">
        <p14:creationId xmlns:p14="http://schemas.microsoft.com/office/powerpoint/2010/main" xmlns="" val="29291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F5499-A099-5B1E-7262-AFB4587F9EC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FDBEE4E1-7139-BD7A-F87C-72CA98183EC3}"/>
              </a:ext>
            </a:extLst>
          </p:cNvPr>
          <p:cNvSpPr>
            <a:spLocks noGrp="1"/>
          </p:cNvSpPr>
          <p:nvPr>
            <p:ph type="ctrTitle"/>
          </p:nvPr>
        </p:nvSpPr>
        <p:spPr/>
        <p:txBody>
          <a:bodyPr/>
          <a:lstStyle/>
          <a:p>
            <a:r>
              <a:rPr lang="tr-TR" dirty="0"/>
              <a:t>DİNLEDİĞİNİZ İÇİN TEŞEKKÜRLER</a:t>
            </a:r>
          </a:p>
        </p:txBody>
      </p:sp>
    </p:spTree>
    <p:extLst>
      <p:ext uri="{BB962C8B-B14F-4D97-AF65-F5344CB8AC3E}">
        <p14:creationId xmlns:p14="http://schemas.microsoft.com/office/powerpoint/2010/main" xmlns="" val="426004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14F3B1-C195-63AB-3310-2A7C33230BE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650D9A0A-F16D-E649-CF8C-3438E4F9EE34}"/>
              </a:ext>
            </a:extLst>
          </p:cNvPr>
          <p:cNvSpPr>
            <a:spLocks noGrp="1"/>
          </p:cNvSpPr>
          <p:nvPr>
            <p:ph type="ctrTitle"/>
          </p:nvPr>
        </p:nvSpPr>
        <p:spPr>
          <a:xfrm>
            <a:off x="2589213" y="2514601"/>
            <a:ext cx="8915399" cy="1126284"/>
          </a:xfrm>
        </p:spPr>
        <p:txBody>
          <a:bodyPr/>
          <a:lstStyle/>
          <a:p>
            <a:r>
              <a:rPr lang="tr-TR" dirty="0"/>
              <a:t>ALANIN AMACI:</a:t>
            </a:r>
          </a:p>
        </p:txBody>
      </p:sp>
      <p:sp>
        <p:nvSpPr>
          <p:cNvPr id="3" name="Alt Başlık 2">
            <a:extLst>
              <a:ext uri="{FF2B5EF4-FFF2-40B4-BE49-F238E27FC236}">
                <a16:creationId xmlns:a16="http://schemas.microsoft.com/office/drawing/2014/main" xmlns="" id="{F16B4570-A89B-98B0-C3D8-980907A6F0AC}"/>
              </a:ext>
            </a:extLst>
          </p:cNvPr>
          <p:cNvSpPr>
            <a:spLocks noGrp="1"/>
          </p:cNvSpPr>
          <p:nvPr>
            <p:ph type="subTitle" idx="1"/>
          </p:nvPr>
        </p:nvSpPr>
        <p:spPr>
          <a:xfrm>
            <a:off x="2263515" y="4422099"/>
            <a:ext cx="9241097" cy="1481564"/>
          </a:xfrm>
        </p:spPr>
        <p:txBody>
          <a:bodyPr/>
          <a:lstStyle/>
          <a:p>
            <a:r>
              <a:rPr lang="tr-TR" b="1" dirty="0"/>
              <a:t>Yiyecek-İçecek Hizmetleri alanı altında yer alan mesleklerde, sektörün ihtiyaçları ve hizmet sektöründeki gelişmeler doğrultusunda, mesleki yeterlikleri kazanmış nitelikli meslek elemanları yetiştirmek amaçlanmaktadır.</a:t>
            </a:r>
          </a:p>
        </p:txBody>
      </p:sp>
    </p:spTree>
    <p:extLst>
      <p:ext uri="{BB962C8B-B14F-4D97-AF65-F5344CB8AC3E}">
        <p14:creationId xmlns:p14="http://schemas.microsoft.com/office/powerpoint/2010/main" xmlns="" val="400807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E935CB-7EB4-A4E7-C431-16073271B3B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D7011008-69A9-8248-30D4-589B5DBE0567}"/>
              </a:ext>
            </a:extLst>
          </p:cNvPr>
          <p:cNvSpPr>
            <a:spLocks noGrp="1"/>
          </p:cNvSpPr>
          <p:nvPr>
            <p:ph type="ctrTitle"/>
          </p:nvPr>
        </p:nvSpPr>
        <p:spPr>
          <a:xfrm>
            <a:off x="1843791" y="2514601"/>
            <a:ext cx="9660822" cy="438462"/>
          </a:xfrm>
        </p:spPr>
        <p:txBody>
          <a:bodyPr>
            <a:normAutofit fontScale="90000"/>
          </a:bodyPr>
          <a:lstStyle/>
          <a:p>
            <a:r>
              <a:rPr lang="tr-TR" dirty="0"/>
              <a:t>ALANIN MEVCUT DURUMU VE GELECEĞİ</a:t>
            </a:r>
          </a:p>
        </p:txBody>
      </p:sp>
      <p:sp>
        <p:nvSpPr>
          <p:cNvPr id="3" name="Alt Başlık 2">
            <a:extLst>
              <a:ext uri="{FF2B5EF4-FFF2-40B4-BE49-F238E27FC236}">
                <a16:creationId xmlns:a16="http://schemas.microsoft.com/office/drawing/2014/main" xmlns="" id="{365E99F6-CBA6-22DE-7208-DF173E89D870}"/>
              </a:ext>
            </a:extLst>
          </p:cNvPr>
          <p:cNvSpPr>
            <a:spLocks noGrp="1"/>
          </p:cNvSpPr>
          <p:nvPr>
            <p:ph type="subTitle" idx="1"/>
          </p:nvPr>
        </p:nvSpPr>
        <p:spPr>
          <a:xfrm>
            <a:off x="2589213" y="3429000"/>
            <a:ext cx="8915399" cy="3076731"/>
          </a:xfrm>
        </p:spPr>
        <p:txBody>
          <a:bodyPr>
            <a:normAutofit lnSpcReduction="10000"/>
          </a:bodyPr>
          <a:lstStyle/>
          <a:p>
            <a:r>
              <a:rPr lang="tr-TR" b="1" dirty="0"/>
              <a:t>Ülkemizde yiyecek içecek hizmetleri alanında faaliyet gösteren pek çok işletme vardır. Kamu ve özel sektörde çalışanlara yemek servisi yapılan mutfakların yanı sıra çeşitli fabrikalar, işyerleri, restoranlar, oteller, barlar, fastfood tüketimi yapılan yerler vb. bunların içinde yer alır. Yiyecek içecek hizmetleri hızlı bir gelişim ve değişim göstererek dünyada ve ülkemizde önemli bir istihdam alanı hâline gelmiştir. Bu alanda; rekabet koşullarına ayak uydurabilmek için sektörün istediği yeterlikleri kazanmış, dünya standartlarında hizmet verecek kaliteli insan gücüne ihtiyaç duyulmaktadır. Ulaşım sektöründeki yolcu hareketlerindeki artış ve yolcu hizmetlerinin önem kazanması, hosteslik mesleğinin gelişmesine ve istihdam alanlarının artmasına neden olmuştur.</a:t>
            </a:r>
          </a:p>
        </p:txBody>
      </p:sp>
    </p:spTree>
    <p:extLst>
      <p:ext uri="{BB962C8B-B14F-4D97-AF65-F5344CB8AC3E}">
        <p14:creationId xmlns:p14="http://schemas.microsoft.com/office/powerpoint/2010/main" xmlns="" val="290094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C175EA-55E1-4D1A-3493-3DB293BEE6E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FF9505DF-38F2-BA70-8112-E8EA5538CA6E}"/>
              </a:ext>
            </a:extLst>
          </p:cNvPr>
          <p:cNvSpPr>
            <a:spLocks noGrp="1"/>
          </p:cNvSpPr>
          <p:nvPr>
            <p:ph type="ctrTitle"/>
          </p:nvPr>
        </p:nvSpPr>
        <p:spPr>
          <a:xfrm>
            <a:off x="2589213" y="809470"/>
            <a:ext cx="8915399" cy="1259173"/>
          </a:xfrm>
        </p:spPr>
        <p:txBody>
          <a:bodyPr/>
          <a:lstStyle/>
          <a:p>
            <a:r>
              <a:rPr lang="tr-TR" dirty="0"/>
              <a:t>İSTİHDAM ALANLARI</a:t>
            </a:r>
          </a:p>
        </p:txBody>
      </p:sp>
      <p:sp>
        <p:nvSpPr>
          <p:cNvPr id="3" name="Alt Başlık 2">
            <a:extLst>
              <a:ext uri="{FF2B5EF4-FFF2-40B4-BE49-F238E27FC236}">
                <a16:creationId xmlns:a16="http://schemas.microsoft.com/office/drawing/2014/main" xmlns="" id="{563191A6-ADA8-CB88-6BF3-49EECA9F085C}"/>
              </a:ext>
            </a:extLst>
          </p:cNvPr>
          <p:cNvSpPr>
            <a:spLocks noGrp="1"/>
          </p:cNvSpPr>
          <p:nvPr>
            <p:ph type="subTitle" idx="1"/>
          </p:nvPr>
        </p:nvSpPr>
        <p:spPr>
          <a:xfrm>
            <a:off x="2589213" y="2338466"/>
            <a:ext cx="8915399" cy="4302177"/>
          </a:xfrm>
        </p:spPr>
        <p:txBody>
          <a:bodyPr>
            <a:normAutofit lnSpcReduction="10000"/>
          </a:bodyPr>
          <a:lstStyle/>
          <a:p>
            <a:r>
              <a:rPr lang="tr-TR" sz="2000" b="1" dirty="0">
                <a:effectLst>
                  <a:outerShdw blurRad="38100" dist="38100" dir="2700000" algn="tl">
                    <a:srgbClr val="000000">
                      <a:alpha val="43137"/>
                    </a:srgbClr>
                  </a:outerShdw>
                </a:effectLst>
              </a:rPr>
              <a:t>Yiyecek İçecek Hizmetleri alanından mezun olan öğrenciler, seçtikleri dal/meslekte</a:t>
            </a:r>
          </a:p>
          <a:p>
            <a:r>
              <a:rPr lang="tr-TR" sz="2000" b="1" dirty="0">
                <a:effectLst>
                  <a:outerShdw blurRad="38100" dist="38100" dir="2700000" algn="tl">
                    <a:srgbClr val="000000">
                      <a:alpha val="43137"/>
                    </a:srgbClr>
                  </a:outerShdw>
                </a:effectLst>
              </a:rPr>
              <a:t>kazandıkları yeterlikler doğrultusunda;</a:t>
            </a:r>
          </a:p>
          <a:p>
            <a:r>
              <a:rPr lang="tr-TR" b="1" dirty="0"/>
              <a:t>1. Konaklama işletmelerinin yiyecek içecek ünitelerinde,</a:t>
            </a:r>
          </a:p>
          <a:p>
            <a:r>
              <a:rPr lang="tr-TR" b="1" dirty="0"/>
              <a:t>2. Pastanelerde,</a:t>
            </a:r>
          </a:p>
          <a:p>
            <a:r>
              <a:rPr lang="tr-TR" b="1" dirty="0"/>
              <a:t>3. Kurum mutfaklarında,</a:t>
            </a:r>
          </a:p>
          <a:p>
            <a:r>
              <a:rPr lang="tr-TR" b="1" dirty="0"/>
              <a:t>4.Kafeterya, bar ve restoranlarda,</a:t>
            </a:r>
          </a:p>
          <a:p>
            <a:r>
              <a:rPr lang="tr-TR" b="1" dirty="0"/>
              <a:t>5. Yemek fabrikalarında,</a:t>
            </a:r>
          </a:p>
          <a:p>
            <a:r>
              <a:rPr lang="tr-TR" b="1" dirty="0"/>
              <a:t>6. Ulaşım araçlarının yiyecek içecek ünitelerinde,</a:t>
            </a:r>
          </a:p>
          <a:p>
            <a:r>
              <a:rPr lang="tr-TR" b="1" dirty="0"/>
              <a:t>7.Fuar/kongre, otobüs/tren, havayollarının yer hizmetleri ve uçaklarda,</a:t>
            </a:r>
          </a:p>
          <a:p>
            <a:r>
              <a:rPr lang="tr-TR" b="1" dirty="0"/>
              <a:t>vb. yerlerde çalışabilirler.</a:t>
            </a:r>
          </a:p>
        </p:txBody>
      </p:sp>
    </p:spTree>
    <p:extLst>
      <p:ext uri="{BB962C8B-B14F-4D97-AF65-F5344CB8AC3E}">
        <p14:creationId xmlns:p14="http://schemas.microsoft.com/office/powerpoint/2010/main" xmlns="" val="250019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387345-A007-35F4-1BF6-F206820FC75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DC46CD38-39F5-9DC0-858A-D2DB25913E1B}"/>
              </a:ext>
            </a:extLst>
          </p:cNvPr>
          <p:cNvSpPr>
            <a:spLocks noGrp="1"/>
          </p:cNvSpPr>
          <p:nvPr>
            <p:ph type="ctrTitle"/>
          </p:nvPr>
        </p:nvSpPr>
        <p:spPr>
          <a:xfrm>
            <a:off x="2589213" y="954338"/>
            <a:ext cx="8915399" cy="1126283"/>
          </a:xfrm>
        </p:spPr>
        <p:txBody>
          <a:bodyPr>
            <a:normAutofit/>
          </a:bodyPr>
          <a:lstStyle/>
          <a:p>
            <a:r>
              <a:rPr lang="tr-TR" dirty="0"/>
              <a:t>İŞ BULMA İMKANLARI:</a:t>
            </a:r>
          </a:p>
        </p:txBody>
      </p:sp>
      <p:sp>
        <p:nvSpPr>
          <p:cNvPr id="3" name="Alt Başlık 2">
            <a:extLst>
              <a:ext uri="{FF2B5EF4-FFF2-40B4-BE49-F238E27FC236}">
                <a16:creationId xmlns:a16="http://schemas.microsoft.com/office/drawing/2014/main" xmlns="" id="{78BE0EE8-819F-9040-DEBA-D41C3D97A910}"/>
              </a:ext>
            </a:extLst>
          </p:cNvPr>
          <p:cNvSpPr>
            <a:spLocks noGrp="1"/>
          </p:cNvSpPr>
          <p:nvPr>
            <p:ph type="subTitle" idx="1"/>
          </p:nvPr>
        </p:nvSpPr>
        <p:spPr>
          <a:xfrm>
            <a:off x="2589213" y="2488367"/>
            <a:ext cx="8915399" cy="3942413"/>
          </a:xfrm>
        </p:spPr>
        <p:txBody>
          <a:bodyPr>
            <a:normAutofit/>
          </a:bodyPr>
          <a:lstStyle/>
          <a:p>
            <a:r>
              <a:rPr lang="tr-TR" sz="2000" b="1" dirty="0"/>
              <a:t>Yiyecek ve içecek hizmetleri alanından mezun olanlar, konaklama işletmelerinin yiyecek içecek ünitelerinde, Pastanelerde, Özel ve kamu kuruluşlarının (hastane, okul, işyeri, fabrika, ordu vb.) mutfaklarında, Yemek fabrikalarında, Ulaşım araçlarının yiyecek içecek ünitelerinde vb. yerlerde çalışabilirler. Unlu mamul üreten fırınlarda, kurum mutfaklarında, , eğlence yerlerinde, resmi-özel havayollarında, otobüs şirketleri ve demiryollarında, fuarlar, sergiler, oteller, mağazalarda iş bulabilirler. Ayrıca, mutfağı, pastaneleri olan işletmeler ile yiyecek ve içecek hizmeti veren iş yerlerinde görev alabilirler. </a:t>
            </a:r>
          </a:p>
          <a:p>
            <a:r>
              <a:rPr lang="tr-TR" sz="2000" b="1" dirty="0"/>
              <a:t>Ayrıca fuar/kongre Host/Hostesleri, otobüs/tren, havayollarında ilgili departmanlarında iş bulma imkanına sahiptir.</a:t>
            </a:r>
          </a:p>
        </p:txBody>
      </p:sp>
    </p:spTree>
    <p:extLst>
      <p:ext uri="{BB962C8B-B14F-4D97-AF65-F5344CB8AC3E}">
        <p14:creationId xmlns:p14="http://schemas.microsoft.com/office/powerpoint/2010/main" xmlns="" val="361707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7AA0239-330D-41CF-71B5-9CF6B7489D8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CD399750-6359-BE8B-670B-39D4AF66DDD2}"/>
              </a:ext>
            </a:extLst>
          </p:cNvPr>
          <p:cNvSpPr>
            <a:spLocks noGrp="1"/>
          </p:cNvSpPr>
          <p:nvPr>
            <p:ph type="ctrTitle"/>
          </p:nvPr>
        </p:nvSpPr>
        <p:spPr>
          <a:xfrm>
            <a:off x="2589213" y="149903"/>
            <a:ext cx="8915399" cy="1469035"/>
          </a:xfrm>
        </p:spPr>
        <p:txBody>
          <a:bodyPr>
            <a:normAutofit fontScale="90000"/>
          </a:bodyPr>
          <a:lstStyle/>
          <a:p>
            <a:r>
              <a:rPr lang="tr-TR" dirty="0"/>
              <a:t>MESLEK ELEMANINDA ARANAN ÖZELLİKLER:</a:t>
            </a:r>
          </a:p>
        </p:txBody>
      </p:sp>
      <p:sp>
        <p:nvSpPr>
          <p:cNvPr id="3" name="Alt Başlık 2">
            <a:extLst>
              <a:ext uri="{FF2B5EF4-FFF2-40B4-BE49-F238E27FC236}">
                <a16:creationId xmlns:a16="http://schemas.microsoft.com/office/drawing/2014/main" xmlns="" id="{C9242EE4-7818-6249-C0FA-D9512ED727CC}"/>
              </a:ext>
            </a:extLst>
          </p:cNvPr>
          <p:cNvSpPr>
            <a:spLocks noGrp="1"/>
          </p:cNvSpPr>
          <p:nvPr>
            <p:ph type="subTitle" idx="1"/>
          </p:nvPr>
        </p:nvSpPr>
        <p:spPr>
          <a:xfrm>
            <a:off x="2589213" y="1618938"/>
            <a:ext cx="8915399" cy="4954249"/>
          </a:xfrm>
        </p:spPr>
        <p:txBody>
          <a:bodyPr>
            <a:noAutofit/>
          </a:bodyPr>
          <a:lstStyle/>
          <a:p>
            <a:r>
              <a:rPr lang="tr-TR" sz="2000" b="1" dirty="0"/>
              <a:t>Yiyecek içecek sektöründe çalışmak isteyenler;</a:t>
            </a:r>
          </a:p>
          <a:p>
            <a:r>
              <a:rPr lang="tr-TR" sz="2000" b="1" dirty="0"/>
              <a:t>1-Yiyecek-içecekle ilgili konulara ilgi duyan,</a:t>
            </a:r>
          </a:p>
          <a:p>
            <a:r>
              <a:rPr lang="tr-TR" sz="2000" b="1" dirty="0"/>
              <a:t>2-Tat ve koku alma duyumları gelişmiş,</a:t>
            </a:r>
          </a:p>
          <a:p>
            <a:r>
              <a:rPr lang="tr-TR" sz="2000" b="1" dirty="0"/>
              <a:t>3-Temiz, titiz, dikkatli çalışan,</a:t>
            </a:r>
          </a:p>
          <a:p>
            <a:r>
              <a:rPr lang="tr-TR" sz="2000" b="1" dirty="0"/>
              <a:t>4-Sorumluluk sahibi,</a:t>
            </a:r>
          </a:p>
          <a:p>
            <a:r>
              <a:rPr lang="tr-TR" sz="2000" b="1" dirty="0"/>
              <a:t>5-Hızlı hareket edebilen,</a:t>
            </a:r>
          </a:p>
          <a:p>
            <a:r>
              <a:rPr lang="tr-TR" sz="2000" b="1" dirty="0"/>
              <a:t>6-Planlama ve uygulama yeteneğine sahip,</a:t>
            </a:r>
          </a:p>
          <a:p>
            <a:r>
              <a:rPr lang="tr-TR" sz="2000" b="1" dirty="0"/>
              <a:t>7-İş güvenliğine dikkat eden,</a:t>
            </a:r>
          </a:p>
          <a:p>
            <a:r>
              <a:rPr lang="tr-TR" sz="2000" b="1" dirty="0"/>
              <a:t>8-Araştırmacı ve yaratıcı düşünebilen,</a:t>
            </a:r>
          </a:p>
          <a:p>
            <a:r>
              <a:rPr lang="tr-TR" sz="2000" b="1" dirty="0"/>
              <a:t>9-İnsanlarla iyi iletişim kurabilen,</a:t>
            </a:r>
          </a:p>
          <a:p>
            <a:r>
              <a:rPr lang="tr-TR" sz="2000" b="1" dirty="0"/>
              <a:t>10-Düzgün bir fiziksel yapı ve istenen boy ve kiloya sahip olan kişiler olmalıdır.</a:t>
            </a:r>
          </a:p>
        </p:txBody>
      </p:sp>
    </p:spTree>
    <p:extLst>
      <p:ext uri="{BB962C8B-B14F-4D97-AF65-F5344CB8AC3E}">
        <p14:creationId xmlns:p14="http://schemas.microsoft.com/office/powerpoint/2010/main" xmlns="" val="31284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F39EE2-4D86-6023-5C50-1B776452FBA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4B814877-0844-BC29-864E-6DC4270C0FD8}"/>
              </a:ext>
            </a:extLst>
          </p:cNvPr>
          <p:cNvSpPr>
            <a:spLocks noGrp="1"/>
          </p:cNvSpPr>
          <p:nvPr>
            <p:ph type="ctrTitle"/>
          </p:nvPr>
        </p:nvSpPr>
        <p:spPr>
          <a:xfrm>
            <a:off x="2589213" y="539646"/>
            <a:ext cx="8915399" cy="2458387"/>
          </a:xfrm>
        </p:spPr>
        <p:txBody>
          <a:bodyPr>
            <a:normAutofit fontScale="90000"/>
          </a:bodyPr>
          <a:lstStyle/>
          <a:p>
            <a:r>
              <a:rPr lang="tr-TR" dirty="0"/>
              <a:t>YİYECEK-İÇECEK HİZMETLERİ ALANI 2 YILLIK ÖNLİSANS PROGRAMLARI</a:t>
            </a:r>
          </a:p>
        </p:txBody>
      </p:sp>
      <p:sp>
        <p:nvSpPr>
          <p:cNvPr id="3" name="Alt Başlık 2">
            <a:extLst>
              <a:ext uri="{FF2B5EF4-FFF2-40B4-BE49-F238E27FC236}">
                <a16:creationId xmlns:a16="http://schemas.microsoft.com/office/drawing/2014/main" xmlns="" id="{05C4EA2B-D2E9-E3E9-8B41-B08BDAA0F108}"/>
              </a:ext>
            </a:extLst>
          </p:cNvPr>
          <p:cNvSpPr>
            <a:spLocks noGrp="1"/>
          </p:cNvSpPr>
          <p:nvPr>
            <p:ph type="subTitle" idx="1"/>
          </p:nvPr>
        </p:nvSpPr>
        <p:spPr>
          <a:xfrm>
            <a:off x="2589213" y="2998033"/>
            <a:ext cx="8915399" cy="3859967"/>
          </a:xfrm>
        </p:spPr>
        <p:txBody>
          <a:bodyPr>
            <a:normAutofit lnSpcReduction="10000"/>
          </a:bodyPr>
          <a:lstStyle/>
          <a:p>
            <a:r>
              <a:rPr lang="tr-TR" b="1" dirty="0"/>
              <a:t>Aşçılık</a:t>
            </a:r>
          </a:p>
          <a:p>
            <a:r>
              <a:rPr lang="tr-TR" b="1" dirty="0"/>
              <a:t>Gıda Teknolojisi</a:t>
            </a:r>
          </a:p>
          <a:p>
            <a:r>
              <a:rPr lang="tr-TR" b="1" dirty="0"/>
              <a:t>İkram Hizmetleri</a:t>
            </a:r>
          </a:p>
          <a:p>
            <a:r>
              <a:rPr lang="tr-TR" b="1" dirty="0"/>
              <a:t>Kültürel Miras ve Turizm</a:t>
            </a:r>
          </a:p>
          <a:p>
            <a:r>
              <a:rPr lang="tr-TR" b="1" dirty="0"/>
              <a:t>Otobüs Kaptanlığı</a:t>
            </a:r>
          </a:p>
          <a:p>
            <a:r>
              <a:rPr lang="tr-TR" b="1" dirty="0"/>
              <a:t>Sivil Havacılık ve Kabin Hizmetleri</a:t>
            </a:r>
          </a:p>
          <a:p>
            <a:r>
              <a:rPr lang="tr-TR" b="1" dirty="0"/>
              <a:t>Turist Rehberliği</a:t>
            </a:r>
          </a:p>
          <a:p>
            <a:r>
              <a:rPr lang="tr-TR" b="1" dirty="0"/>
              <a:t>Turizm Animasyon</a:t>
            </a:r>
          </a:p>
          <a:p>
            <a:r>
              <a:rPr lang="tr-TR" b="1" dirty="0"/>
              <a:t>Turizm ve Otel İşletmeciliği</a:t>
            </a:r>
          </a:p>
          <a:p>
            <a:r>
              <a:rPr lang="tr-TR" b="1" dirty="0"/>
              <a:t>Turizm ve Seyahat Hizmetleri</a:t>
            </a:r>
          </a:p>
        </p:txBody>
      </p:sp>
    </p:spTree>
    <p:extLst>
      <p:ext uri="{BB962C8B-B14F-4D97-AF65-F5344CB8AC3E}">
        <p14:creationId xmlns:p14="http://schemas.microsoft.com/office/powerpoint/2010/main" xmlns="" val="1216326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2E58BA-ABA2-008D-DFB6-3BB5542EF2D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E2436C23-90A7-A672-F730-BD03D6643136}"/>
              </a:ext>
            </a:extLst>
          </p:cNvPr>
          <p:cNvSpPr>
            <a:spLocks noGrp="1"/>
          </p:cNvSpPr>
          <p:nvPr>
            <p:ph type="ctrTitle"/>
          </p:nvPr>
        </p:nvSpPr>
        <p:spPr>
          <a:xfrm>
            <a:off x="2589213" y="434716"/>
            <a:ext cx="8915399" cy="2608287"/>
          </a:xfrm>
        </p:spPr>
        <p:txBody>
          <a:bodyPr>
            <a:normAutofit/>
          </a:bodyPr>
          <a:lstStyle/>
          <a:p>
            <a:r>
              <a:rPr lang="tr-TR" dirty="0"/>
              <a:t>YİYECEK-İÇECEK HİZMETLERİ ALANI LİSANS PROĞRAMLARI</a:t>
            </a:r>
          </a:p>
        </p:txBody>
      </p:sp>
      <p:sp>
        <p:nvSpPr>
          <p:cNvPr id="3" name="Alt Başlık 2">
            <a:extLst>
              <a:ext uri="{FF2B5EF4-FFF2-40B4-BE49-F238E27FC236}">
                <a16:creationId xmlns:a16="http://schemas.microsoft.com/office/drawing/2014/main" xmlns="" id="{CF2EDE4B-7135-7CC0-58E1-2385C58CB718}"/>
              </a:ext>
            </a:extLst>
          </p:cNvPr>
          <p:cNvSpPr>
            <a:spLocks noGrp="1"/>
          </p:cNvSpPr>
          <p:nvPr>
            <p:ph type="subTitle" idx="1"/>
          </p:nvPr>
        </p:nvSpPr>
        <p:spPr>
          <a:xfrm>
            <a:off x="2589213" y="3043003"/>
            <a:ext cx="8915399" cy="3814997"/>
          </a:xfrm>
        </p:spPr>
        <p:txBody>
          <a:bodyPr>
            <a:normAutofit/>
          </a:bodyPr>
          <a:lstStyle/>
          <a:p>
            <a:r>
              <a:rPr lang="tr-TR" b="1" dirty="0"/>
              <a:t>Gastronomi ve Mutfak Sanatları</a:t>
            </a:r>
          </a:p>
          <a:p>
            <a:r>
              <a:rPr lang="tr-TR" b="1" dirty="0"/>
              <a:t>Gastronomi</a:t>
            </a:r>
          </a:p>
          <a:p>
            <a:r>
              <a:rPr lang="tr-TR" b="1" dirty="0"/>
              <a:t>Yiyecek-içecek işletmeciliği</a:t>
            </a:r>
          </a:p>
          <a:p>
            <a:r>
              <a:rPr lang="tr-TR" b="1" dirty="0"/>
              <a:t>Konaklama İşletmeciliği</a:t>
            </a:r>
          </a:p>
          <a:p>
            <a:r>
              <a:rPr lang="tr-TR" b="1" dirty="0"/>
              <a:t>Konaklama ve Turizm İşletmeciliği</a:t>
            </a:r>
          </a:p>
          <a:p>
            <a:r>
              <a:rPr lang="tr-TR" b="1" dirty="0"/>
              <a:t>Seyahat İşletmeciliği</a:t>
            </a:r>
          </a:p>
          <a:p>
            <a:r>
              <a:rPr lang="tr-TR" b="1" dirty="0"/>
              <a:t>Turizm İşletmeciliği</a:t>
            </a:r>
          </a:p>
          <a:p>
            <a:r>
              <a:rPr lang="tr-TR" b="1" dirty="0"/>
              <a:t>Turizm ve Otelcilik</a:t>
            </a:r>
          </a:p>
          <a:p>
            <a:r>
              <a:rPr lang="tr-TR" b="1" dirty="0"/>
              <a:t>Turizm Rehberliği</a:t>
            </a:r>
          </a:p>
          <a:p>
            <a:endParaRPr lang="tr-TR" b="1" dirty="0"/>
          </a:p>
        </p:txBody>
      </p:sp>
    </p:spTree>
    <p:extLst>
      <p:ext uri="{BB962C8B-B14F-4D97-AF65-F5344CB8AC3E}">
        <p14:creationId xmlns:p14="http://schemas.microsoft.com/office/powerpoint/2010/main" xmlns="" val="1614261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TM02892315[[fn=Duman]]</Template>
  <TotalTime>75</TotalTime>
  <Words>673</Words>
  <Application>Microsoft Office PowerPoint</Application>
  <PresentationFormat>Özel</PresentationFormat>
  <Paragraphs>81</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Duman</vt:lpstr>
      <vt:lpstr>EVLİYA ÇELEBİ TURİZM MESLEKİ VE TEKNİK ANADOLU LİSESİ </vt:lpstr>
      <vt:lpstr>ALANIN TANIMI:</vt:lpstr>
      <vt:lpstr>ALANIN AMACI:</vt:lpstr>
      <vt:lpstr>ALANIN MEVCUT DURUMU VE GELECEĞİ</vt:lpstr>
      <vt:lpstr>İSTİHDAM ALANLARI</vt:lpstr>
      <vt:lpstr>İŞ BULMA İMKANLARI:</vt:lpstr>
      <vt:lpstr>MESLEK ELEMANINDA ARANAN ÖZELLİKLER:</vt:lpstr>
      <vt:lpstr>YİYECEK-İÇECEK HİZMETLERİ ALANI 2 YILLIK ÖNLİSANS PROGRAMLARI</vt:lpstr>
      <vt:lpstr>YİYECEK-İÇECEK HİZMETLERİ ALANI LİSANS PROĞRAMLARI</vt:lpstr>
      <vt:lpstr>ALANIN TEMEL MESLEK DERSLERİ</vt:lpstr>
      <vt:lpstr>Slayt 11</vt:lpstr>
      <vt:lpstr>OKULUMUZ DA BULUNAN ATÖLYELER</vt:lpstr>
      <vt:lpstr>Slayt 13</vt:lpstr>
      <vt:lpstr>2- MUTFAK ATÖLYELERİ</vt:lpstr>
      <vt:lpstr>ÖĞRENCİLERİMİZİN UYGULAMA DERSLERİNDE YAPMIŞ OLDUĞU UYGULAMALAR</vt:lpstr>
      <vt:lpstr>UYGULAMA OTELİMİZ</vt:lpstr>
      <vt:lpstr>UYGULAMA OTELİNDE ÖĞRENCİLERİMİZ</vt:lpstr>
      <vt:lpstr>UYGULAMA OTELİNDE ÖĞRENCİLERİMİZ</vt:lpstr>
      <vt:lpstr>UYGULAMA OTELİNDE ÖĞRENCİLERİMİZ</vt:lpstr>
      <vt:lpstr>ÇALIŞMIŞ OLDUĞUMUZ OTELLER</vt:lpstr>
      <vt:lpstr>ÖĞRENCİLERİMİZİN STAJLARINDAN KARELER</vt:lpstr>
      <vt:lpstr>OKULUMUZUN ERASMUS PROJESİ</vt:lpstr>
      <vt:lpstr>OKULUMUZUN KATILDIĞI YARIŞMADAN BİR KARE</vt:lpstr>
      <vt:lpstr>DİNLEDİĞİNİZ İÇİN TEŞEKKÜRLER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EVLİYA ÇELEBİ TURİZM MESLEKİ VE TEKNİK ANADOLU LİSESİ </dc:title>
  <dc:creator>burak sarı</dc:creator>
  <cp:lastModifiedBy>Root</cp:lastModifiedBy>
  <cp:revision>3</cp:revision>
  <dcterms:created xsi:type="dcterms:W3CDTF">2025-04-22T20:29:57Z</dcterms:created>
  <dcterms:modified xsi:type="dcterms:W3CDTF">2025-04-24T06:24:01Z</dcterms:modified>
</cp:coreProperties>
</file>